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8" r:id="rId3"/>
    <p:sldId id="274" r:id="rId4"/>
    <p:sldId id="269" r:id="rId5"/>
    <p:sldId id="276" r:id="rId6"/>
    <p:sldId id="270" r:id="rId7"/>
    <p:sldId id="275" r:id="rId8"/>
    <p:sldId id="278" r:id="rId9"/>
    <p:sldId id="279" r:id="rId10"/>
    <p:sldId id="280" r:id="rId11"/>
    <p:sldId id="281" r:id="rId12"/>
    <p:sldId id="282" r:id="rId13"/>
    <p:sldId id="283" r:id="rId14"/>
    <p:sldId id="277" r:id="rId15"/>
    <p:sldId id="284" r:id="rId16"/>
    <p:sldId id="271" r:id="rId17"/>
    <p:sldId id="285" r:id="rId18"/>
    <p:sldId id="272" r:id="rId19"/>
    <p:sldId id="286" r:id="rId20"/>
    <p:sldId id="287"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630"/>
    <a:srgbClr val="52CBBE"/>
    <a:srgbClr val="FF5969"/>
    <a:srgbClr val="5D7373"/>
    <a:srgbClr val="00A0A8"/>
    <a:srgbClr val="52C9BD"/>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04" autoAdjust="0"/>
    <p:restoredTop sz="94660"/>
  </p:normalViewPr>
  <p:slideViewPr>
    <p:cSldViewPr snapToGrid="0">
      <p:cViewPr varScale="1">
        <p:scale>
          <a:sx n="160" d="100"/>
          <a:sy n="160" d="100"/>
        </p:scale>
        <p:origin x="80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04.12.20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04.12.20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04.12.20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04.12.20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04.12.20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04.12.20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04.12.20</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04.12.20</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04.12.20</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04.12.20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04.12.20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04.12.20</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s://www.hindawi.com/journals/complexity/2020/5843932/"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tif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rchive.ics.uci.edu/ml/datasets/Absenteeism+at+work"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655085" y="398446"/>
            <a:ext cx="8280788" cy="1938992"/>
          </a:xfrm>
          <a:prstGeom prst="rect">
            <a:avLst/>
          </a:prstGeom>
          <a:noFill/>
        </p:spPr>
        <p:txBody>
          <a:bodyPr wrap="square" rtlCol="0">
            <a:spAutoFit/>
          </a:bodyPr>
          <a:lstStyle/>
          <a:p>
            <a:pPr algn="ctr"/>
            <a:r>
              <a:rPr lang="en-US" sz="6000" b="1" dirty="0">
                <a:solidFill>
                  <a:srgbClr val="FF5969"/>
                </a:solidFill>
                <a:latin typeface="Tw Cen MT" panose="020B0602020104020603" pitchFamily="34" charset="0"/>
              </a:rPr>
              <a:t>PREDICT ABSENTEEISM AT WORK </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05107" y="3055681"/>
            <a:ext cx="7940818" cy="1354217"/>
          </a:xfrm>
          <a:prstGeom prst="rect">
            <a:avLst/>
          </a:prstGeom>
          <a:noFill/>
        </p:spPr>
        <p:txBody>
          <a:bodyPr wrap="square" rtlCol="0">
            <a:spAutoFit/>
          </a:bodyPr>
          <a:lstStyle/>
          <a:p>
            <a:pPr algn="ctr"/>
            <a:r>
              <a:rPr lang="en-US" sz="4100" dirty="0">
                <a:solidFill>
                  <a:schemeClr val="accent1"/>
                </a:solidFill>
                <a:latin typeface="Tw Cen MT" panose="020B0602020104020603" pitchFamily="34" charset="0"/>
              </a:rPr>
              <a:t>Applied Modeling &amp; Quantitative Methods- Final Semester</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754053"/>
          </a:xfrm>
          <a:prstGeom prst="rect">
            <a:avLst/>
          </a:prstGeom>
          <a:noFill/>
        </p:spPr>
        <p:txBody>
          <a:bodyPr wrap="square" rtlCol="0">
            <a:spAutoFit/>
          </a:bodyPr>
          <a:lstStyle/>
          <a:p>
            <a:r>
              <a:rPr lang="en-US" sz="1500" dirty="0">
                <a:solidFill>
                  <a:schemeClr val="accent1"/>
                </a:solidFill>
              </a:rPr>
              <a:t>Outlier Detection - </a:t>
            </a:r>
            <a:r>
              <a:rPr lang="en-US" sz="1400" dirty="0"/>
              <a:t>Outliers are nothing but a problem which deviates the accuracy of the model from its precision, in order to handle we first find out the outlier values and replace them with their closest median values. </a:t>
            </a:r>
            <a:endParaRPr lang="en-US" sz="1400" dirty="0">
              <a:solidFill>
                <a:schemeClr val="accent1"/>
              </a:solidFill>
            </a:endParaRPr>
          </a:p>
        </p:txBody>
      </p:sp>
      <p:pic>
        <p:nvPicPr>
          <p:cNvPr id="41" name="Picture 40">
            <a:extLst>
              <a:ext uri="{FF2B5EF4-FFF2-40B4-BE49-F238E27FC236}">
                <a16:creationId xmlns:a16="http://schemas.microsoft.com/office/drawing/2014/main" id="{73954D22-943E-8C46-A4D0-D539BAB96753}"/>
              </a:ext>
            </a:extLst>
          </p:cNvPr>
          <p:cNvPicPr/>
          <p:nvPr/>
        </p:nvPicPr>
        <p:blipFill>
          <a:blip r:embed="rId3"/>
          <a:stretch>
            <a:fillRect/>
          </a:stretch>
        </p:blipFill>
        <p:spPr>
          <a:xfrm>
            <a:off x="2829427" y="2033220"/>
            <a:ext cx="5943600" cy="3503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78975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strips(down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323165"/>
          </a:xfrm>
          <a:prstGeom prst="rect">
            <a:avLst/>
          </a:prstGeom>
          <a:noFill/>
        </p:spPr>
        <p:txBody>
          <a:bodyPr wrap="square" rtlCol="0">
            <a:spAutoFit/>
          </a:bodyPr>
          <a:lstStyle/>
          <a:p>
            <a:r>
              <a:rPr lang="en-US" sz="1500" dirty="0">
                <a:solidFill>
                  <a:schemeClr val="accent1"/>
                </a:solidFill>
              </a:rPr>
              <a:t>Clustering the data - </a:t>
            </a:r>
            <a:r>
              <a:rPr lang="en-US" sz="1400" dirty="0"/>
              <a:t>The algorithm begins with all data points allocated to their own cluster. </a:t>
            </a:r>
            <a:endParaRPr lang="en-US" sz="1400" dirty="0">
              <a:solidFill>
                <a:schemeClr val="accent1"/>
              </a:solidFill>
            </a:endParaRPr>
          </a:p>
        </p:txBody>
      </p:sp>
      <p:pic>
        <p:nvPicPr>
          <p:cNvPr id="37" name="Picture 36">
            <a:extLst>
              <a:ext uri="{FF2B5EF4-FFF2-40B4-BE49-F238E27FC236}">
                <a16:creationId xmlns:a16="http://schemas.microsoft.com/office/drawing/2014/main" id="{A021BC3C-D82D-BE45-8634-B99B41A89FD8}"/>
              </a:ext>
            </a:extLst>
          </p:cNvPr>
          <p:cNvPicPr/>
          <p:nvPr/>
        </p:nvPicPr>
        <p:blipFill>
          <a:blip r:embed="rId3"/>
          <a:stretch>
            <a:fillRect/>
          </a:stretch>
        </p:blipFill>
        <p:spPr>
          <a:xfrm>
            <a:off x="1875704" y="1831099"/>
            <a:ext cx="3484969" cy="2832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B26DECB8-E28D-F341-8492-9EEED832E26E}"/>
              </a:ext>
            </a:extLst>
          </p:cNvPr>
          <p:cNvPicPr/>
          <p:nvPr/>
        </p:nvPicPr>
        <p:blipFill>
          <a:blip r:embed="rId4"/>
          <a:stretch>
            <a:fillRect/>
          </a:stretch>
        </p:blipFill>
        <p:spPr>
          <a:xfrm>
            <a:off x="6043153" y="1825678"/>
            <a:ext cx="3484969" cy="2843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7014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strips(downLeft)">
                                      <p:cBhvr>
                                        <p:cTn id="12" dur="500"/>
                                        <p:tgtEl>
                                          <p:spTgt spid="37"/>
                                        </p:tgtEl>
                                      </p:cBhvr>
                                    </p:animEffect>
                                  </p:childTnLst>
                                </p:cTn>
                              </p:par>
                              <p:par>
                                <p:cTn id="13" presetID="18" presetClass="entr" presetSubtype="12"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strips(downLeft)">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815608"/>
          </a:xfrm>
          <a:prstGeom prst="rect">
            <a:avLst/>
          </a:prstGeom>
          <a:noFill/>
        </p:spPr>
        <p:txBody>
          <a:bodyPr wrap="square" rtlCol="0">
            <a:spAutoFit/>
          </a:bodyPr>
          <a:lstStyle/>
          <a:p>
            <a:r>
              <a:rPr lang="en-US" sz="1500" dirty="0">
                <a:solidFill>
                  <a:schemeClr val="accent1"/>
                </a:solidFill>
              </a:rPr>
              <a:t>Feature Scaling - </a:t>
            </a:r>
            <a:r>
              <a:rPr lang="en-US" sz="1400" dirty="0"/>
              <a:t>There is a probability that several variables are not at all important to the problem of class prediction in our research. The selection of subsets of corresponding columns for model construction is known as the Feature Selection</a:t>
            </a:r>
            <a:r>
              <a:rPr lang="en-US" dirty="0"/>
              <a:t>. </a:t>
            </a:r>
            <a:endParaRPr lang="en-US" sz="1400" dirty="0">
              <a:solidFill>
                <a:schemeClr val="accent1"/>
              </a:solidFill>
            </a:endParaRPr>
          </a:p>
        </p:txBody>
      </p:sp>
      <p:pic>
        <p:nvPicPr>
          <p:cNvPr id="39" name="Picture 38">
            <a:extLst>
              <a:ext uri="{FF2B5EF4-FFF2-40B4-BE49-F238E27FC236}">
                <a16:creationId xmlns:a16="http://schemas.microsoft.com/office/drawing/2014/main" id="{D5FC59FE-FEBA-D343-AC1F-B3BACE9A4DA0}"/>
              </a:ext>
            </a:extLst>
          </p:cNvPr>
          <p:cNvPicPr/>
          <p:nvPr/>
        </p:nvPicPr>
        <p:blipFill>
          <a:blip r:embed="rId3"/>
          <a:stretch>
            <a:fillRect/>
          </a:stretch>
        </p:blipFill>
        <p:spPr>
          <a:xfrm>
            <a:off x="2635663" y="1887854"/>
            <a:ext cx="6432137" cy="407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13694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strips(downLeft)">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523220"/>
          </a:xfrm>
          <a:prstGeom prst="rect">
            <a:avLst/>
          </a:prstGeom>
          <a:noFill/>
        </p:spPr>
        <p:txBody>
          <a:bodyPr wrap="square" rtlCol="0">
            <a:spAutoFit/>
          </a:bodyPr>
          <a:lstStyle/>
          <a:p>
            <a:r>
              <a:rPr lang="en-US" sz="1400" dirty="0">
                <a:solidFill>
                  <a:schemeClr val="accent1"/>
                </a:solidFill>
              </a:rPr>
              <a:t>Standardize the data- </a:t>
            </a:r>
            <a:r>
              <a:rPr lang="en-US" sz="1400" dirty="0"/>
              <a:t>Standardization is one of the most popular pre-processing tools as data of different magnitude (scale) may be skewed to high values, we want all inputs to be of similar magnitude.</a:t>
            </a:r>
            <a:endParaRPr lang="en-US" sz="1400" dirty="0">
              <a:solidFill>
                <a:schemeClr val="accent1"/>
              </a:solidFill>
            </a:endParaRPr>
          </a:p>
        </p:txBody>
      </p:sp>
      <p:pic>
        <p:nvPicPr>
          <p:cNvPr id="36" name="Picture 35">
            <a:extLst>
              <a:ext uri="{FF2B5EF4-FFF2-40B4-BE49-F238E27FC236}">
                <a16:creationId xmlns:a16="http://schemas.microsoft.com/office/drawing/2014/main" id="{E5E53923-2A66-4D4B-8249-8DC32B811F5C}"/>
              </a:ext>
            </a:extLst>
          </p:cNvPr>
          <p:cNvPicPr/>
          <p:nvPr/>
        </p:nvPicPr>
        <p:blipFill>
          <a:blip r:embed="rId3"/>
          <a:stretch>
            <a:fillRect/>
          </a:stretch>
        </p:blipFill>
        <p:spPr>
          <a:xfrm>
            <a:off x="2827795" y="2019300"/>
            <a:ext cx="6240005" cy="3568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57190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strips(down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96" name="Straight Connector 95">
            <a:extLst>
              <a:ext uri="{FF2B5EF4-FFF2-40B4-BE49-F238E27FC236}">
                <a16:creationId xmlns:a16="http://schemas.microsoft.com/office/drawing/2014/main" id="{7277CEC9-24C9-4B1D-964A-A216786A7724}"/>
              </a:ext>
            </a:extLst>
          </p:cNvPr>
          <p:cNvCxnSpPr/>
          <p:nvPr/>
        </p:nvCxnSpPr>
        <p:spPr>
          <a:xfrm>
            <a:off x="3850016"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1840EDE-DF70-433F-86FE-A402BC5C2DDE}"/>
              </a:ext>
            </a:extLst>
          </p:cNvPr>
          <p:cNvGrpSpPr/>
          <p:nvPr/>
        </p:nvGrpSpPr>
        <p:grpSpPr>
          <a:xfrm>
            <a:off x="3638922" y="3517706"/>
            <a:ext cx="211094" cy="211094"/>
            <a:chOff x="1677812" y="4248152"/>
            <a:chExt cx="211094" cy="211094"/>
          </a:xfrm>
        </p:grpSpPr>
        <p:sp>
          <p:nvSpPr>
            <p:cNvPr id="98" name="Oval 97">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a:extLst>
              <a:ext uri="{FF2B5EF4-FFF2-40B4-BE49-F238E27FC236}">
                <a16:creationId xmlns:a16="http://schemas.microsoft.com/office/drawing/2014/main" id="{D5DAD85F-381F-4EA0-9781-3C23F8D9AC73}"/>
              </a:ext>
            </a:extLst>
          </p:cNvPr>
          <p:cNvCxnSpPr/>
          <p:nvPr/>
        </p:nvCxnSpPr>
        <p:spPr>
          <a:xfrm>
            <a:off x="5997735"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E76B67BC-401F-4EA8-8CBE-EEB8DFAA45A7}"/>
              </a:ext>
            </a:extLst>
          </p:cNvPr>
          <p:cNvGrpSpPr/>
          <p:nvPr/>
        </p:nvGrpSpPr>
        <p:grpSpPr>
          <a:xfrm>
            <a:off x="5816929" y="3517706"/>
            <a:ext cx="211094" cy="211094"/>
            <a:chOff x="3855819" y="4248152"/>
            <a:chExt cx="211094" cy="211094"/>
          </a:xfrm>
        </p:grpSpPr>
        <p:sp>
          <p:nvSpPr>
            <p:cNvPr id="102" name="Oval 101">
              <a:extLst>
                <a:ext uri="{FF2B5EF4-FFF2-40B4-BE49-F238E27FC236}">
                  <a16:creationId xmlns:a16="http://schemas.microsoft.com/office/drawing/2014/main"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590AD362-84BB-49C7-8C91-CDB895729924}"/>
              </a:ext>
            </a:extLst>
          </p:cNvPr>
          <p:cNvGrpSpPr/>
          <p:nvPr/>
        </p:nvGrpSpPr>
        <p:grpSpPr>
          <a:xfrm>
            <a:off x="7934360" y="3517706"/>
            <a:ext cx="211094" cy="211094"/>
            <a:chOff x="5973250" y="4248152"/>
            <a:chExt cx="211094" cy="211094"/>
          </a:xfrm>
        </p:grpSpPr>
        <p:sp>
          <p:nvSpPr>
            <p:cNvPr id="105" name="Oval 104">
              <a:extLst>
                <a:ext uri="{FF2B5EF4-FFF2-40B4-BE49-F238E27FC236}">
                  <a16:creationId xmlns:a16="http://schemas.microsoft.com/office/drawing/2014/main"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E9582EE9-5831-4F6F-B29E-0BEB719C4F1E}"/>
              </a:ext>
            </a:extLst>
          </p:cNvPr>
          <p:cNvGrpSpPr/>
          <p:nvPr/>
        </p:nvGrpSpPr>
        <p:grpSpPr>
          <a:xfrm>
            <a:off x="2277701" y="4141179"/>
            <a:ext cx="2794136" cy="1225110"/>
            <a:chOff x="1197405" y="4815909"/>
            <a:chExt cx="2794136" cy="1225110"/>
          </a:xfrm>
        </p:grpSpPr>
        <p:sp>
          <p:nvSpPr>
            <p:cNvPr id="108" name="TextBox 107">
              <a:extLst>
                <a:ext uri="{FF2B5EF4-FFF2-40B4-BE49-F238E27FC236}">
                  <a16:creationId xmlns:a16="http://schemas.microsoft.com/office/drawing/2014/main" id="{895C2AE9-E6EE-4572-8B9B-0A1C8899D6FE}"/>
                </a:ext>
              </a:extLst>
            </p:cNvPr>
            <p:cNvSpPr txBox="1"/>
            <p:nvPr/>
          </p:nvSpPr>
          <p:spPr>
            <a:xfrm>
              <a:off x="1197405" y="4815909"/>
              <a:ext cx="2794136" cy="646331"/>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Artificial Neural </a:t>
              </a:r>
            </a:p>
            <a:p>
              <a:pPr algn="ctr"/>
              <a:r>
                <a:rPr lang="en-US" b="1" dirty="0">
                  <a:solidFill>
                    <a:schemeClr val="tx1">
                      <a:lumMod val="75000"/>
                      <a:lumOff val="25000"/>
                    </a:schemeClr>
                  </a:solidFill>
                  <a:latin typeface="Tw Cen MT" panose="020B0602020104020603" pitchFamily="34" charset="0"/>
                </a:rPr>
                <a:t>Network</a:t>
              </a:r>
            </a:p>
          </p:txBody>
        </p:sp>
        <p:sp>
          <p:nvSpPr>
            <p:cNvPr id="109" name="TextBox 108">
              <a:extLst>
                <a:ext uri="{FF2B5EF4-FFF2-40B4-BE49-F238E27FC236}">
                  <a16:creationId xmlns:a16="http://schemas.microsoft.com/office/drawing/2014/main" id="{8DC71A93-B148-4A8B-B0CA-4AD086FE8D7B}"/>
                </a:ext>
              </a:extLst>
            </p:cNvPr>
            <p:cNvSpPr txBox="1"/>
            <p:nvPr/>
          </p:nvSpPr>
          <p:spPr>
            <a:xfrm>
              <a:off x="1606195" y="5394688"/>
              <a:ext cx="1849733" cy="646331"/>
            </a:xfrm>
            <a:prstGeom prst="rect">
              <a:avLst/>
            </a:prstGeom>
            <a:noFill/>
          </p:spPr>
          <p:txBody>
            <a:bodyPr wrap="square" rtlCol="0">
              <a:spAutoFit/>
            </a:bodyPr>
            <a:lstStyle/>
            <a:p>
              <a:pPr algn="ctr"/>
              <a:r>
                <a:rPr lang="en-US" sz="1200" dirty="0">
                  <a:solidFill>
                    <a:schemeClr val="tx1">
                      <a:lumMod val="75000"/>
                      <a:lumOff val="25000"/>
                    </a:schemeClr>
                  </a:solidFill>
                  <a:latin typeface="Tw Cen MT" panose="020B0602020104020603" pitchFamily="34" charset="0"/>
                </a:rPr>
                <a:t>In 2011, Researchers start predicting the reason for absenteeism.</a:t>
              </a:r>
            </a:p>
          </p:txBody>
        </p:sp>
      </p:grpSp>
      <p:sp>
        <p:nvSpPr>
          <p:cNvPr id="110" name="TextBox 109">
            <a:extLst>
              <a:ext uri="{FF2B5EF4-FFF2-40B4-BE49-F238E27FC236}">
                <a16:creationId xmlns:a16="http://schemas.microsoft.com/office/drawing/2014/main" id="{70B20FE2-BC47-4EB2-B7EA-CBE6F5B390D3}"/>
              </a:ext>
            </a:extLst>
          </p:cNvPr>
          <p:cNvSpPr txBox="1"/>
          <p:nvPr/>
        </p:nvSpPr>
        <p:spPr>
          <a:xfrm>
            <a:off x="2594536" y="3709155"/>
            <a:ext cx="2289049" cy="523220"/>
          </a:xfrm>
          <a:prstGeom prst="rect">
            <a:avLst/>
          </a:prstGeom>
          <a:noFill/>
        </p:spPr>
        <p:txBody>
          <a:bodyPr wrap="square" rtlCol="0">
            <a:spAutoFit/>
          </a:bodyPr>
          <a:lstStyle/>
          <a:p>
            <a:pPr algn="ctr"/>
            <a:r>
              <a:rPr lang="en-US" sz="2800" b="1" dirty="0">
                <a:solidFill>
                  <a:srgbClr val="FF5969"/>
                </a:solidFill>
                <a:latin typeface="Tw Cen MT" panose="020B0602020104020603" pitchFamily="34" charset="0"/>
              </a:rPr>
              <a:t>2011</a:t>
            </a:r>
          </a:p>
        </p:txBody>
      </p:sp>
      <p:grpSp>
        <p:nvGrpSpPr>
          <p:cNvPr id="111" name="Group 110">
            <a:extLst>
              <a:ext uri="{FF2B5EF4-FFF2-40B4-BE49-F238E27FC236}">
                <a16:creationId xmlns:a16="http://schemas.microsoft.com/office/drawing/2014/main" id="{EEB19012-A13E-4E01-97E1-4BD9BE0B2C4A}"/>
              </a:ext>
            </a:extLst>
          </p:cNvPr>
          <p:cNvGrpSpPr/>
          <p:nvPr/>
        </p:nvGrpSpPr>
        <p:grpSpPr>
          <a:xfrm>
            <a:off x="4783446" y="4142156"/>
            <a:ext cx="2289049" cy="917988"/>
            <a:chOff x="1514240" y="4816886"/>
            <a:chExt cx="2289049" cy="917988"/>
          </a:xfrm>
        </p:grpSpPr>
        <p:sp>
          <p:nvSpPr>
            <p:cNvPr id="112" name="TextBox 111">
              <a:extLst>
                <a:ext uri="{FF2B5EF4-FFF2-40B4-BE49-F238E27FC236}">
                  <a16:creationId xmlns:a16="http://schemas.microsoft.com/office/drawing/2014/main" id="{5FF83314-6443-4064-B8AD-715FDF38C0B1}"/>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Results Turnovers</a:t>
              </a:r>
            </a:p>
          </p:txBody>
        </p:sp>
        <p:sp>
          <p:nvSpPr>
            <p:cNvPr id="113" name="TextBox 112">
              <a:extLst>
                <a:ext uri="{FF2B5EF4-FFF2-40B4-BE49-F238E27FC236}">
                  <a16:creationId xmlns:a16="http://schemas.microsoft.com/office/drawing/2014/main" id="{AFB0129A-D09E-4693-96AE-20F4A2C31E42}"/>
                </a:ext>
              </a:extLst>
            </p:cNvPr>
            <p:cNvSpPr txBox="1"/>
            <p:nvPr/>
          </p:nvSpPr>
          <p:spPr>
            <a:xfrm>
              <a:off x="1733898" y="5088543"/>
              <a:ext cx="1849733" cy="646331"/>
            </a:xfrm>
            <a:prstGeom prst="rect">
              <a:avLst/>
            </a:prstGeom>
            <a:noFill/>
          </p:spPr>
          <p:txBody>
            <a:bodyPr wrap="square" rtlCol="0">
              <a:spAutoFit/>
            </a:bodyPr>
            <a:lstStyle/>
            <a:p>
              <a:pPr algn="ctr"/>
              <a:r>
                <a:rPr lang="en-US" sz="1200" dirty="0">
                  <a:solidFill>
                    <a:schemeClr val="tx1">
                      <a:lumMod val="75000"/>
                      <a:lumOff val="25000"/>
                    </a:schemeClr>
                  </a:solidFill>
                  <a:latin typeface="Tw Cen MT" panose="020B0602020104020603" pitchFamily="34" charset="0"/>
                </a:rPr>
                <a:t>Researchers came with ICD certified reasons and non certified reasons.</a:t>
              </a:r>
            </a:p>
          </p:txBody>
        </p:sp>
      </p:grpSp>
      <p:sp>
        <p:nvSpPr>
          <p:cNvPr id="114" name="TextBox 113">
            <a:extLst>
              <a:ext uri="{FF2B5EF4-FFF2-40B4-BE49-F238E27FC236}">
                <a16:creationId xmlns:a16="http://schemas.microsoft.com/office/drawing/2014/main" id="{B58D17C2-3595-44AD-9D77-27C29A8030BC}"/>
              </a:ext>
            </a:extLst>
          </p:cNvPr>
          <p:cNvSpPr txBox="1"/>
          <p:nvPr/>
        </p:nvSpPr>
        <p:spPr>
          <a:xfrm>
            <a:off x="4783446" y="3709155"/>
            <a:ext cx="2289049" cy="523220"/>
          </a:xfrm>
          <a:prstGeom prst="rect">
            <a:avLst/>
          </a:prstGeom>
          <a:noFill/>
        </p:spPr>
        <p:txBody>
          <a:bodyPr wrap="square" rtlCol="0">
            <a:spAutoFit/>
          </a:bodyPr>
          <a:lstStyle/>
          <a:p>
            <a:pPr algn="ctr"/>
            <a:r>
              <a:rPr lang="en-US" sz="2800" b="1" dirty="0">
                <a:solidFill>
                  <a:srgbClr val="52CBBE"/>
                </a:solidFill>
                <a:latin typeface="Tw Cen MT" panose="020B0602020104020603" pitchFamily="34" charset="0"/>
              </a:rPr>
              <a:t>2014</a:t>
            </a:r>
          </a:p>
        </p:txBody>
      </p:sp>
      <p:grpSp>
        <p:nvGrpSpPr>
          <p:cNvPr id="115" name="Group 114">
            <a:extLst>
              <a:ext uri="{FF2B5EF4-FFF2-40B4-BE49-F238E27FC236}">
                <a16:creationId xmlns:a16="http://schemas.microsoft.com/office/drawing/2014/main" id="{115D3786-3CB0-4D98-9C2D-11D4FBA5EAB9}"/>
              </a:ext>
            </a:extLst>
          </p:cNvPr>
          <p:cNvGrpSpPr/>
          <p:nvPr/>
        </p:nvGrpSpPr>
        <p:grpSpPr>
          <a:xfrm>
            <a:off x="6912585" y="4142156"/>
            <a:ext cx="2289049" cy="1244353"/>
            <a:chOff x="1514240" y="4816886"/>
            <a:chExt cx="2289049" cy="1244353"/>
          </a:xfrm>
        </p:grpSpPr>
        <p:sp>
          <p:nvSpPr>
            <p:cNvPr id="116" name="TextBox 115">
              <a:extLst>
                <a:ext uri="{FF2B5EF4-FFF2-40B4-BE49-F238E27FC236}">
                  <a16:creationId xmlns:a16="http://schemas.microsoft.com/office/drawing/2014/main" id="{572131EC-94E6-4982-85F7-903D6FA72171}"/>
                </a:ext>
              </a:extLst>
            </p:cNvPr>
            <p:cNvSpPr txBox="1"/>
            <p:nvPr/>
          </p:nvSpPr>
          <p:spPr>
            <a:xfrm>
              <a:off x="1514240" y="4816886"/>
              <a:ext cx="2289049" cy="646331"/>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Other Classifications Dive</a:t>
              </a:r>
            </a:p>
          </p:txBody>
        </p:sp>
        <p:sp>
          <p:nvSpPr>
            <p:cNvPr id="117" name="TextBox 116">
              <a:extLst>
                <a:ext uri="{FF2B5EF4-FFF2-40B4-BE49-F238E27FC236}">
                  <a16:creationId xmlns:a16="http://schemas.microsoft.com/office/drawing/2014/main" id="{B60C2261-B057-44FB-B300-F0F52E3F90C0}"/>
                </a:ext>
              </a:extLst>
            </p:cNvPr>
            <p:cNvSpPr txBox="1"/>
            <p:nvPr/>
          </p:nvSpPr>
          <p:spPr>
            <a:xfrm>
              <a:off x="1710634" y="5414908"/>
              <a:ext cx="1849733" cy="646331"/>
            </a:xfrm>
            <a:prstGeom prst="rect">
              <a:avLst/>
            </a:prstGeom>
            <a:noFill/>
          </p:spPr>
          <p:txBody>
            <a:bodyPr wrap="square" rtlCol="0">
              <a:spAutoFit/>
            </a:bodyPr>
            <a:lstStyle/>
            <a:p>
              <a:pPr algn="ctr"/>
              <a:r>
                <a:rPr lang="en-US" sz="1200" dirty="0">
                  <a:solidFill>
                    <a:schemeClr val="tx1">
                      <a:lumMod val="75000"/>
                      <a:lumOff val="25000"/>
                    </a:schemeClr>
                  </a:solidFill>
                  <a:latin typeface="Tw Cen MT" panose="020B0602020104020603" pitchFamily="34" charset="0"/>
                </a:rPr>
                <a:t>Others techniques start predicting other aspects of problems.</a:t>
              </a:r>
            </a:p>
          </p:txBody>
        </p:sp>
      </p:grpSp>
      <p:sp>
        <p:nvSpPr>
          <p:cNvPr id="118" name="TextBox 117">
            <a:extLst>
              <a:ext uri="{FF2B5EF4-FFF2-40B4-BE49-F238E27FC236}">
                <a16:creationId xmlns:a16="http://schemas.microsoft.com/office/drawing/2014/main" id="{D8562F22-E78F-4DD5-9BBD-EEAB69C0B365}"/>
              </a:ext>
            </a:extLst>
          </p:cNvPr>
          <p:cNvSpPr txBox="1"/>
          <p:nvPr/>
        </p:nvSpPr>
        <p:spPr>
          <a:xfrm>
            <a:off x="6912585" y="3709155"/>
            <a:ext cx="2289049"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2017</a:t>
            </a:r>
          </a:p>
        </p:txBody>
      </p:sp>
      <p:grpSp>
        <p:nvGrpSpPr>
          <p:cNvPr id="2" name="Group 1">
            <a:extLst>
              <a:ext uri="{FF2B5EF4-FFF2-40B4-BE49-F238E27FC236}">
                <a16:creationId xmlns:a16="http://schemas.microsoft.com/office/drawing/2014/main" id="{711450F4-A7BD-494E-BD71-C6C5EB8D03D1}"/>
              </a:ext>
            </a:extLst>
          </p:cNvPr>
          <p:cNvGrpSpPr/>
          <p:nvPr/>
        </p:nvGrpSpPr>
        <p:grpSpPr>
          <a:xfrm>
            <a:off x="3101220" y="1755914"/>
            <a:ext cx="1275682" cy="1275682"/>
            <a:chOff x="3063120" y="1755914"/>
            <a:chExt cx="1275682" cy="1275682"/>
          </a:xfrm>
        </p:grpSpPr>
        <p:sp>
          <p:nvSpPr>
            <p:cNvPr id="120" name="Teardrop 119">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a:extLst>
                <a:ext uri="{FF2B5EF4-FFF2-40B4-BE49-F238E27FC236}">
                  <a16:creationId xmlns:a16="http://schemas.microsoft.com/office/drawing/2014/main" id="{262C0D94-FE17-421D-AA32-BD4AFE13E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3" name="Group 2">
            <a:extLst>
              <a:ext uri="{FF2B5EF4-FFF2-40B4-BE49-F238E27FC236}">
                <a16:creationId xmlns:a16="http://schemas.microsoft.com/office/drawing/2014/main" id="{191C1607-C8B7-4B99-9DC5-3321A9E92D49}"/>
              </a:ext>
            </a:extLst>
          </p:cNvPr>
          <p:cNvGrpSpPr/>
          <p:nvPr/>
        </p:nvGrpSpPr>
        <p:grpSpPr>
          <a:xfrm>
            <a:off x="5280540" y="1755914"/>
            <a:ext cx="1275682" cy="1275682"/>
            <a:chOff x="5242440" y="1755914"/>
            <a:chExt cx="1275682" cy="1275682"/>
          </a:xfrm>
        </p:grpSpPr>
        <p:sp>
          <p:nvSpPr>
            <p:cNvPr id="124" name="Teardrop 123">
              <a:extLst>
                <a:ext uri="{FF2B5EF4-FFF2-40B4-BE49-F238E27FC236}">
                  <a16:creationId xmlns:a16="http://schemas.microsoft.com/office/drawing/2014/main"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B5EEDA48-5891-495E-A9A5-8AEE8394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id="{FA807BE1-996E-4364-AC05-CAC8C826377C}"/>
              </a:ext>
            </a:extLst>
          </p:cNvPr>
          <p:cNvGrpSpPr/>
          <p:nvPr/>
        </p:nvGrpSpPr>
        <p:grpSpPr>
          <a:xfrm>
            <a:off x="7391281" y="1755914"/>
            <a:ext cx="1275682" cy="1275682"/>
            <a:chOff x="7353181" y="1755914"/>
            <a:chExt cx="1275682" cy="1275682"/>
          </a:xfrm>
        </p:grpSpPr>
        <p:sp>
          <p:nvSpPr>
            <p:cNvPr id="128" name="Teardrop 127">
              <a:extLst>
                <a:ext uri="{FF2B5EF4-FFF2-40B4-BE49-F238E27FC236}">
                  <a16:creationId xmlns:a16="http://schemas.microsoft.com/office/drawing/2014/main"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58BE45EE-A44E-41D8-8C13-099C1F70E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9846697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p:cTn id="13" dur="250" fill="hold"/>
                                        <p:tgtEl>
                                          <p:spTgt spid="110"/>
                                        </p:tgtEl>
                                        <p:attrNameLst>
                                          <p:attrName>ppt_w</p:attrName>
                                        </p:attrNameLst>
                                      </p:cBhvr>
                                      <p:tavLst>
                                        <p:tav tm="0">
                                          <p:val>
                                            <p:fltVal val="0"/>
                                          </p:val>
                                        </p:tav>
                                        <p:tav tm="100000">
                                          <p:val>
                                            <p:strVal val="#ppt_w"/>
                                          </p:val>
                                        </p:tav>
                                      </p:tavLst>
                                    </p:anim>
                                    <p:anim calcmode="lin" valueType="num">
                                      <p:cBhvr>
                                        <p:cTn id="14" dur="250" fill="hold"/>
                                        <p:tgtEl>
                                          <p:spTgt spid="110"/>
                                        </p:tgtEl>
                                        <p:attrNameLst>
                                          <p:attrName>ppt_h</p:attrName>
                                        </p:attrNameLst>
                                      </p:cBhvr>
                                      <p:tavLst>
                                        <p:tav tm="0">
                                          <p:val>
                                            <p:fltVal val="0"/>
                                          </p:val>
                                        </p:tav>
                                        <p:tav tm="100000">
                                          <p:val>
                                            <p:strVal val="#ppt_h"/>
                                          </p:val>
                                        </p:tav>
                                      </p:tavLst>
                                    </p:anim>
                                    <p:animEffect transition="in" filter="fade">
                                      <p:cBhvr>
                                        <p:cTn id="15" dur="250"/>
                                        <p:tgtEl>
                                          <p:spTgt spid="110"/>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50" fill="hold"/>
                                        <p:tgtEl>
                                          <p:spTgt spid="2"/>
                                        </p:tgtEl>
                                        <p:attrNameLst>
                                          <p:attrName>ppt_w</p:attrName>
                                        </p:attrNameLst>
                                      </p:cBhvr>
                                      <p:tavLst>
                                        <p:tav tm="0">
                                          <p:val>
                                            <p:fltVal val="0"/>
                                          </p:val>
                                        </p:tav>
                                        <p:tav tm="100000">
                                          <p:val>
                                            <p:strVal val="#ppt_w"/>
                                          </p:val>
                                        </p:tav>
                                      </p:tavLst>
                                    </p:anim>
                                    <p:anim calcmode="lin" valueType="num">
                                      <p:cBhvr>
                                        <p:cTn id="20" dur="250" fill="hold"/>
                                        <p:tgtEl>
                                          <p:spTgt spid="2"/>
                                        </p:tgtEl>
                                        <p:attrNameLst>
                                          <p:attrName>ppt_h</p:attrName>
                                        </p:attrNameLst>
                                      </p:cBhvr>
                                      <p:tavLst>
                                        <p:tav tm="0">
                                          <p:val>
                                            <p:fltVal val="0"/>
                                          </p:val>
                                        </p:tav>
                                        <p:tav tm="100000">
                                          <p:val>
                                            <p:strVal val="#ppt_h"/>
                                          </p:val>
                                        </p:tav>
                                      </p:tavLst>
                                    </p:anim>
                                    <p:animEffect transition="in" filter="fade">
                                      <p:cBhvr>
                                        <p:cTn id="21" dur="250"/>
                                        <p:tgtEl>
                                          <p:spTgt spid="2"/>
                                        </p:tgtEl>
                                      </p:cBhvr>
                                    </p:animEffect>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250"/>
                                        <p:tgtEl>
                                          <p:spTgt spid="107"/>
                                        </p:tgtEl>
                                      </p:cBhvr>
                                    </p:animEffect>
                                    <p:anim calcmode="lin" valueType="num">
                                      <p:cBhvr>
                                        <p:cTn id="26" dur="250" fill="hold"/>
                                        <p:tgtEl>
                                          <p:spTgt spid="107"/>
                                        </p:tgtEl>
                                        <p:attrNameLst>
                                          <p:attrName>ppt_x</p:attrName>
                                        </p:attrNameLst>
                                      </p:cBhvr>
                                      <p:tavLst>
                                        <p:tav tm="0">
                                          <p:val>
                                            <p:strVal val="#ppt_x"/>
                                          </p:val>
                                        </p:tav>
                                        <p:tav tm="100000">
                                          <p:val>
                                            <p:strVal val="#ppt_x"/>
                                          </p:val>
                                        </p:tav>
                                      </p:tavLst>
                                    </p:anim>
                                    <p:anim calcmode="lin" valueType="num">
                                      <p:cBhvr>
                                        <p:cTn id="27" dur="250" fill="hold"/>
                                        <p:tgtEl>
                                          <p:spTgt spid="107"/>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nodeType="afterEffect">
                                  <p:stCondLst>
                                    <p:cond delay="250"/>
                                  </p:stCondLst>
                                  <p:childTnLst>
                                    <p:set>
                                      <p:cBhvr>
                                        <p:cTn id="30" dur="1" fill="hold">
                                          <p:stCondLst>
                                            <p:cond delay="0"/>
                                          </p:stCondLst>
                                        </p:cTn>
                                        <p:tgtEl>
                                          <p:spTgt spid="96"/>
                                        </p:tgtEl>
                                        <p:attrNameLst>
                                          <p:attrName>style.visibility</p:attrName>
                                        </p:attrNameLst>
                                      </p:cBhvr>
                                      <p:to>
                                        <p:strVal val="visible"/>
                                      </p:to>
                                    </p:set>
                                    <p:animEffect transition="in" filter="wipe(left)">
                                      <p:cBhvr>
                                        <p:cTn id="31" dur="500"/>
                                        <p:tgtEl>
                                          <p:spTgt spid="96"/>
                                        </p:tgtEl>
                                      </p:cBhvr>
                                    </p:animEffect>
                                  </p:childTnLst>
                                </p:cTn>
                              </p:par>
                            </p:childTnLst>
                          </p:cTn>
                        </p:par>
                        <p:par>
                          <p:cTn id="32" fill="hold">
                            <p:stCondLst>
                              <p:cond delay="1750"/>
                            </p:stCondLst>
                            <p:childTnLst>
                              <p:par>
                                <p:cTn id="33" presetID="53" presetClass="entr" presetSubtype="16"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250" fill="hold"/>
                                        <p:tgtEl>
                                          <p:spTgt spid="101"/>
                                        </p:tgtEl>
                                        <p:attrNameLst>
                                          <p:attrName>ppt_w</p:attrName>
                                        </p:attrNameLst>
                                      </p:cBhvr>
                                      <p:tavLst>
                                        <p:tav tm="0">
                                          <p:val>
                                            <p:fltVal val="0"/>
                                          </p:val>
                                        </p:tav>
                                        <p:tav tm="100000">
                                          <p:val>
                                            <p:strVal val="#ppt_w"/>
                                          </p:val>
                                        </p:tav>
                                      </p:tavLst>
                                    </p:anim>
                                    <p:anim calcmode="lin" valueType="num">
                                      <p:cBhvr>
                                        <p:cTn id="36" dur="250" fill="hold"/>
                                        <p:tgtEl>
                                          <p:spTgt spid="101"/>
                                        </p:tgtEl>
                                        <p:attrNameLst>
                                          <p:attrName>ppt_h</p:attrName>
                                        </p:attrNameLst>
                                      </p:cBhvr>
                                      <p:tavLst>
                                        <p:tav tm="0">
                                          <p:val>
                                            <p:fltVal val="0"/>
                                          </p:val>
                                        </p:tav>
                                        <p:tav tm="100000">
                                          <p:val>
                                            <p:strVal val="#ppt_h"/>
                                          </p:val>
                                        </p:tav>
                                      </p:tavLst>
                                    </p:anim>
                                    <p:animEffect transition="in" filter="fade">
                                      <p:cBhvr>
                                        <p:cTn id="37" dur="250"/>
                                        <p:tgtEl>
                                          <p:spTgt spid="101"/>
                                        </p:tgtEl>
                                      </p:cBhvr>
                                    </p:animEffect>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250" fill="hold"/>
                                        <p:tgtEl>
                                          <p:spTgt spid="3"/>
                                        </p:tgtEl>
                                        <p:attrNameLst>
                                          <p:attrName>ppt_w</p:attrName>
                                        </p:attrNameLst>
                                      </p:cBhvr>
                                      <p:tavLst>
                                        <p:tav tm="0">
                                          <p:val>
                                            <p:fltVal val="0"/>
                                          </p:val>
                                        </p:tav>
                                        <p:tav tm="100000">
                                          <p:val>
                                            <p:strVal val="#ppt_w"/>
                                          </p:val>
                                        </p:tav>
                                      </p:tavLst>
                                    </p:anim>
                                    <p:anim calcmode="lin" valueType="num">
                                      <p:cBhvr>
                                        <p:cTn id="42" dur="250" fill="hold"/>
                                        <p:tgtEl>
                                          <p:spTgt spid="3"/>
                                        </p:tgtEl>
                                        <p:attrNameLst>
                                          <p:attrName>ppt_h</p:attrName>
                                        </p:attrNameLst>
                                      </p:cBhvr>
                                      <p:tavLst>
                                        <p:tav tm="0">
                                          <p:val>
                                            <p:fltVal val="0"/>
                                          </p:val>
                                        </p:tav>
                                        <p:tav tm="100000">
                                          <p:val>
                                            <p:strVal val="#ppt_h"/>
                                          </p:val>
                                        </p:tav>
                                      </p:tavLst>
                                    </p:anim>
                                    <p:animEffect transition="in" filter="fade">
                                      <p:cBhvr>
                                        <p:cTn id="43" dur="250"/>
                                        <p:tgtEl>
                                          <p:spTgt spid="3"/>
                                        </p:tgtEl>
                                      </p:cBhvr>
                                    </p:animEffect>
                                  </p:childTnLst>
                                </p:cTn>
                              </p:par>
                            </p:childTnLst>
                          </p:cTn>
                        </p:par>
                        <p:par>
                          <p:cTn id="44" fill="hold">
                            <p:stCondLst>
                              <p:cond delay="2250"/>
                            </p:stCondLst>
                            <p:childTnLst>
                              <p:par>
                                <p:cTn id="45" presetID="53" presetClass="entr" presetSubtype="16" fill="hold" grpId="0" nodeType="afterEffect">
                                  <p:stCondLst>
                                    <p:cond delay="0"/>
                                  </p:stCondLst>
                                  <p:childTnLst>
                                    <p:set>
                                      <p:cBhvr>
                                        <p:cTn id="46" dur="1" fill="hold">
                                          <p:stCondLst>
                                            <p:cond delay="0"/>
                                          </p:stCondLst>
                                        </p:cTn>
                                        <p:tgtEl>
                                          <p:spTgt spid="114"/>
                                        </p:tgtEl>
                                        <p:attrNameLst>
                                          <p:attrName>style.visibility</p:attrName>
                                        </p:attrNameLst>
                                      </p:cBhvr>
                                      <p:to>
                                        <p:strVal val="visible"/>
                                      </p:to>
                                    </p:set>
                                    <p:anim calcmode="lin" valueType="num">
                                      <p:cBhvr>
                                        <p:cTn id="47" dur="250" fill="hold"/>
                                        <p:tgtEl>
                                          <p:spTgt spid="114"/>
                                        </p:tgtEl>
                                        <p:attrNameLst>
                                          <p:attrName>ppt_w</p:attrName>
                                        </p:attrNameLst>
                                      </p:cBhvr>
                                      <p:tavLst>
                                        <p:tav tm="0">
                                          <p:val>
                                            <p:fltVal val="0"/>
                                          </p:val>
                                        </p:tav>
                                        <p:tav tm="100000">
                                          <p:val>
                                            <p:strVal val="#ppt_w"/>
                                          </p:val>
                                        </p:tav>
                                      </p:tavLst>
                                    </p:anim>
                                    <p:anim calcmode="lin" valueType="num">
                                      <p:cBhvr>
                                        <p:cTn id="48" dur="250" fill="hold"/>
                                        <p:tgtEl>
                                          <p:spTgt spid="114"/>
                                        </p:tgtEl>
                                        <p:attrNameLst>
                                          <p:attrName>ppt_h</p:attrName>
                                        </p:attrNameLst>
                                      </p:cBhvr>
                                      <p:tavLst>
                                        <p:tav tm="0">
                                          <p:val>
                                            <p:fltVal val="0"/>
                                          </p:val>
                                        </p:tav>
                                        <p:tav tm="100000">
                                          <p:val>
                                            <p:strVal val="#ppt_h"/>
                                          </p:val>
                                        </p:tav>
                                      </p:tavLst>
                                    </p:anim>
                                    <p:animEffect transition="in" filter="fade">
                                      <p:cBhvr>
                                        <p:cTn id="49" dur="250"/>
                                        <p:tgtEl>
                                          <p:spTgt spid="114"/>
                                        </p:tgtEl>
                                      </p:cBhvr>
                                    </p:animEffect>
                                  </p:childTnLst>
                                </p:cTn>
                              </p:par>
                            </p:childTnLst>
                          </p:cTn>
                        </p:par>
                        <p:par>
                          <p:cTn id="50" fill="hold">
                            <p:stCondLst>
                              <p:cond delay="2500"/>
                            </p:stCondLst>
                            <p:childTnLst>
                              <p:par>
                                <p:cTn id="51" presetID="42" presetClass="entr" presetSubtype="0" fill="hold" nodeType="after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250"/>
                                        <p:tgtEl>
                                          <p:spTgt spid="111"/>
                                        </p:tgtEl>
                                      </p:cBhvr>
                                    </p:animEffect>
                                    <p:anim calcmode="lin" valueType="num">
                                      <p:cBhvr>
                                        <p:cTn id="54" dur="250" fill="hold"/>
                                        <p:tgtEl>
                                          <p:spTgt spid="111"/>
                                        </p:tgtEl>
                                        <p:attrNameLst>
                                          <p:attrName>ppt_x</p:attrName>
                                        </p:attrNameLst>
                                      </p:cBhvr>
                                      <p:tavLst>
                                        <p:tav tm="0">
                                          <p:val>
                                            <p:strVal val="#ppt_x"/>
                                          </p:val>
                                        </p:tav>
                                        <p:tav tm="100000">
                                          <p:val>
                                            <p:strVal val="#ppt_x"/>
                                          </p:val>
                                        </p:tav>
                                      </p:tavLst>
                                    </p:anim>
                                    <p:anim calcmode="lin" valueType="num">
                                      <p:cBhvr>
                                        <p:cTn id="55" dur="250" fill="hold"/>
                                        <p:tgtEl>
                                          <p:spTgt spid="111"/>
                                        </p:tgtEl>
                                        <p:attrNameLst>
                                          <p:attrName>ppt_y</p:attrName>
                                        </p:attrNameLst>
                                      </p:cBhvr>
                                      <p:tavLst>
                                        <p:tav tm="0">
                                          <p:val>
                                            <p:strVal val="#ppt_y+.1"/>
                                          </p:val>
                                        </p:tav>
                                        <p:tav tm="100000">
                                          <p:val>
                                            <p:strVal val="#ppt_y"/>
                                          </p:val>
                                        </p:tav>
                                      </p:tavLst>
                                    </p:anim>
                                  </p:childTnLst>
                                </p:cTn>
                              </p:par>
                            </p:childTnLst>
                          </p:cTn>
                        </p:par>
                        <p:par>
                          <p:cTn id="56" fill="hold">
                            <p:stCondLst>
                              <p:cond delay="2750"/>
                            </p:stCondLst>
                            <p:childTnLst>
                              <p:par>
                                <p:cTn id="57" presetID="22" presetClass="entr" presetSubtype="8" fill="hold" nodeType="afterEffect">
                                  <p:stCondLst>
                                    <p:cond delay="250"/>
                                  </p:stCondLst>
                                  <p:childTnLst>
                                    <p:set>
                                      <p:cBhvr>
                                        <p:cTn id="58" dur="1" fill="hold">
                                          <p:stCondLst>
                                            <p:cond delay="0"/>
                                          </p:stCondLst>
                                        </p:cTn>
                                        <p:tgtEl>
                                          <p:spTgt spid="100"/>
                                        </p:tgtEl>
                                        <p:attrNameLst>
                                          <p:attrName>style.visibility</p:attrName>
                                        </p:attrNameLst>
                                      </p:cBhvr>
                                      <p:to>
                                        <p:strVal val="visible"/>
                                      </p:to>
                                    </p:set>
                                    <p:animEffect transition="in" filter="wipe(left)">
                                      <p:cBhvr>
                                        <p:cTn id="59" dur="500"/>
                                        <p:tgtEl>
                                          <p:spTgt spid="100"/>
                                        </p:tgtEl>
                                      </p:cBhvr>
                                    </p:animEffect>
                                  </p:childTnLst>
                                </p:cTn>
                              </p:par>
                            </p:childTnLst>
                          </p:cTn>
                        </p:par>
                        <p:par>
                          <p:cTn id="60" fill="hold">
                            <p:stCondLst>
                              <p:cond delay="3500"/>
                            </p:stCondLst>
                            <p:childTnLst>
                              <p:par>
                                <p:cTn id="61" presetID="53" presetClass="entr" presetSubtype="16" fill="hold" nodeType="afterEffect">
                                  <p:stCondLst>
                                    <p:cond delay="0"/>
                                  </p:stCondLst>
                                  <p:childTnLst>
                                    <p:set>
                                      <p:cBhvr>
                                        <p:cTn id="62" dur="1" fill="hold">
                                          <p:stCondLst>
                                            <p:cond delay="0"/>
                                          </p:stCondLst>
                                        </p:cTn>
                                        <p:tgtEl>
                                          <p:spTgt spid="104"/>
                                        </p:tgtEl>
                                        <p:attrNameLst>
                                          <p:attrName>style.visibility</p:attrName>
                                        </p:attrNameLst>
                                      </p:cBhvr>
                                      <p:to>
                                        <p:strVal val="visible"/>
                                      </p:to>
                                    </p:set>
                                    <p:anim calcmode="lin" valueType="num">
                                      <p:cBhvr>
                                        <p:cTn id="63" dur="250" fill="hold"/>
                                        <p:tgtEl>
                                          <p:spTgt spid="104"/>
                                        </p:tgtEl>
                                        <p:attrNameLst>
                                          <p:attrName>ppt_w</p:attrName>
                                        </p:attrNameLst>
                                      </p:cBhvr>
                                      <p:tavLst>
                                        <p:tav tm="0">
                                          <p:val>
                                            <p:fltVal val="0"/>
                                          </p:val>
                                        </p:tav>
                                        <p:tav tm="100000">
                                          <p:val>
                                            <p:strVal val="#ppt_w"/>
                                          </p:val>
                                        </p:tav>
                                      </p:tavLst>
                                    </p:anim>
                                    <p:anim calcmode="lin" valueType="num">
                                      <p:cBhvr>
                                        <p:cTn id="64" dur="250" fill="hold"/>
                                        <p:tgtEl>
                                          <p:spTgt spid="104"/>
                                        </p:tgtEl>
                                        <p:attrNameLst>
                                          <p:attrName>ppt_h</p:attrName>
                                        </p:attrNameLst>
                                      </p:cBhvr>
                                      <p:tavLst>
                                        <p:tav tm="0">
                                          <p:val>
                                            <p:fltVal val="0"/>
                                          </p:val>
                                        </p:tav>
                                        <p:tav tm="100000">
                                          <p:val>
                                            <p:strVal val="#ppt_h"/>
                                          </p:val>
                                        </p:tav>
                                      </p:tavLst>
                                    </p:anim>
                                    <p:animEffect transition="in" filter="fade">
                                      <p:cBhvr>
                                        <p:cTn id="65" dur="250"/>
                                        <p:tgtEl>
                                          <p:spTgt spid="104"/>
                                        </p:tgtEl>
                                      </p:cBhvr>
                                    </p:animEffect>
                                  </p:childTnLst>
                                </p:cTn>
                              </p:par>
                            </p:childTnLst>
                          </p:cTn>
                        </p:par>
                        <p:par>
                          <p:cTn id="66" fill="hold">
                            <p:stCondLst>
                              <p:cond delay="3750"/>
                            </p:stCondLst>
                            <p:childTnLst>
                              <p:par>
                                <p:cTn id="67" presetID="53" presetClass="entr" presetSubtype="16" fill="hold" grpId="0" nodeType="afterEffect">
                                  <p:stCondLst>
                                    <p:cond delay="0"/>
                                  </p:stCondLst>
                                  <p:childTnLst>
                                    <p:set>
                                      <p:cBhvr>
                                        <p:cTn id="68" dur="1" fill="hold">
                                          <p:stCondLst>
                                            <p:cond delay="0"/>
                                          </p:stCondLst>
                                        </p:cTn>
                                        <p:tgtEl>
                                          <p:spTgt spid="118"/>
                                        </p:tgtEl>
                                        <p:attrNameLst>
                                          <p:attrName>style.visibility</p:attrName>
                                        </p:attrNameLst>
                                      </p:cBhvr>
                                      <p:to>
                                        <p:strVal val="visible"/>
                                      </p:to>
                                    </p:set>
                                    <p:anim calcmode="lin" valueType="num">
                                      <p:cBhvr>
                                        <p:cTn id="69" dur="250" fill="hold"/>
                                        <p:tgtEl>
                                          <p:spTgt spid="118"/>
                                        </p:tgtEl>
                                        <p:attrNameLst>
                                          <p:attrName>ppt_w</p:attrName>
                                        </p:attrNameLst>
                                      </p:cBhvr>
                                      <p:tavLst>
                                        <p:tav tm="0">
                                          <p:val>
                                            <p:fltVal val="0"/>
                                          </p:val>
                                        </p:tav>
                                        <p:tav tm="100000">
                                          <p:val>
                                            <p:strVal val="#ppt_w"/>
                                          </p:val>
                                        </p:tav>
                                      </p:tavLst>
                                    </p:anim>
                                    <p:anim calcmode="lin" valueType="num">
                                      <p:cBhvr>
                                        <p:cTn id="70" dur="250" fill="hold"/>
                                        <p:tgtEl>
                                          <p:spTgt spid="118"/>
                                        </p:tgtEl>
                                        <p:attrNameLst>
                                          <p:attrName>ppt_h</p:attrName>
                                        </p:attrNameLst>
                                      </p:cBhvr>
                                      <p:tavLst>
                                        <p:tav tm="0">
                                          <p:val>
                                            <p:fltVal val="0"/>
                                          </p:val>
                                        </p:tav>
                                        <p:tav tm="100000">
                                          <p:val>
                                            <p:strVal val="#ppt_h"/>
                                          </p:val>
                                        </p:tav>
                                      </p:tavLst>
                                    </p:anim>
                                    <p:animEffect transition="in" filter="fade">
                                      <p:cBhvr>
                                        <p:cTn id="71" dur="250"/>
                                        <p:tgtEl>
                                          <p:spTgt spid="118"/>
                                        </p:tgtEl>
                                      </p:cBhvr>
                                    </p:animEffect>
                                  </p:childTnLst>
                                </p:cTn>
                              </p:par>
                            </p:childTnLst>
                          </p:cTn>
                        </p:par>
                        <p:par>
                          <p:cTn id="72" fill="hold">
                            <p:stCondLst>
                              <p:cond delay="4000"/>
                            </p:stCondLst>
                            <p:childTnLst>
                              <p:par>
                                <p:cTn id="73" presetID="42" presetClass="entr" presetSubtype="0" fill="hold" nodeType="afterEffect">
                                  <p:stCondLst>
                                    <p:cond delay="0"/>
                                  </p:stCondLst>
                                  <p:childTnLst>
                                    <p:set>
                                      <p:cBhvr>
                                        <p:cTn id="74" dur="1" fill="hold">
                                          <p:stCondLst>
                                            <p:cond delay="0"/>
                                          </p:stCondLst>
                                        </p:cTn>
                                        <p:tgtEl>
                                          <p:spTgt spid="115"/>
                                        </p:tgtEl>
                                        <p:attrNameLst>
                                          <p:attrName>style.visibility</p:attrName>
                                        </p:attrNameLst>
                                      </p:cBhvr>
                                      <p:to>
                                        <p:strVal val="visible"/>
                                      </p:to>
                                    </p:set>
                                    <p:animEffect transition="in" filter="fade">
                                      <p:cBhvr>
                                        <p:cTn id="75" dur="250"/>
                                        <p:tgtEl>
                                          <p:spTgt spid="115"/>
                                        </p:tgtEl>
                                      </p:cBhvr>
                                    </p:animEffect>
                                    <p:anim calcmode="lin" valueType="num">
                                      <p:cBhvr>
                                        <p:cTn id="76" dur="250" fill="hold"/>
                                        <p:tgtEl>
                                          <p:spTgt spid="115"/>
                                        </p:tgtEl>
                                        <p:attrNameLst>
                                          <p:attrName>ppt_x</p:attrName>
                                        </p:attrNameLst>
                                      </p:cBhvr>
                                      <p:tavLst>
                                        <p:tav tm="0">
                                          <p:val>
                                            <p:strVal val="#ppt_x"/>
                                          </p:val>
                                        </p:tav>
                                        <p:tav tm="100000">
                                          <p:val>
                                            <p:strVal val="#ppt_x"/>
                                          </p:val>
                                        </p:tav>
                                      </p:tavLst>
                                    </p:anim>
                                    <p:anim calcmode="lin" valueType="num">
                                      <p:cBhvr>
                                        <p:cTn id="77" dur="250" fill="hold"/>
                                        <p:tgtEl>
                                          <p:spTgt spid="115"/>
                                        </p:tgtEl>
                                        <p:attrNameLst>
                                          <p:attrName>ppt_y</p:attrName>
                                        </p:attrNameLst>
                                      </p:cBhvr>
                                      <p:tavLst>
                                        <p:tav tm="0">
                                          <p:val>
                                            <p:strVal val="#ppt_y+.1"/>
                                          </p:val>
                                        </p:tav>
                                        <p:tav tm="100000">
                                          <p:val>
                                            <p:strVal val="#ppt_y"/>
                                          </p:val>
                                        </p:tav>
                                      </p:tavLst>
                                    </p:anim>
                                  </p:childTnLst>
                                </p:cTn>
                              </p:par>
                            </p:childTnLst>
                          </p:cTn>
                        </p:par>
                        <p:par>
                          <p:cTn id="78" fill="hold">
                            <p:stCondLst>
                              <p:cond delay="4250"/>
                            </p:stCondLst>
                            <p:childTnLst>
                              <p:par>
                                <p:cTn id="79" presetID="53" presetClass="entr" presetSubtype="16" fill="hold" nodeType="after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p:cTn id="81" dur="250" fill="hold"/>
                                        <p:tgtEl>
                                          <p:spTgt spid="4"/>
                                        </p:tgtEl>
                                        <p:attrNameLst>
                                          <p:attrName>ppt_w</p:attrName>
                                        </p:attrNameLst>
                                      </p:cBhvr>
                                      <p:tavLst>
                                        <p:tav tm="0">
                                          <p:val>
                                            <p:fltVal val="0"/>
                                          </p:val>
                                        </p:tav>
                                        <p:tav tm="100000">
                                          <p:val>
                                            <p:strVal val="#ppt_w"/>
                                          </p:val>
                                        </p:tav>
                                      </p:tavLst>
                                    </p:anim>
                                    <p:anim calcmode="lin" valueType="num">
                                      <p:cBhvr>
                                        <p:cTn id="82" dur="250" fill="hold"/>
                                        <p:tgtEl>
                                          <p:spTgt spid="4"/>
                                        </p:tgtEl>
                                        <p:attrNameLst>
                                          <p:attrName>ppt_h</p:attrName>
                                        </p:attrNameLst>
                                      </p:cBhvr>
                                      <p:tavLst>
                                        <p:tav tm="0">
                                          <p:val>
                                            <p:fltVal val="0"/>
                                          </p:val>
                                        </p:tav>
                                        <p:tav tm="100000">
                                          <p:val>
                                            <p:strVal val="#ppt_h"/>
                                          </p:val>
                                        </p:tav>
                                      </p:tavLst>
                                    </p:anim>
                                    <p:animEffect transition="in" filter="fade">
                                      <p:cBhvr>
                                        <p:cTn id="83"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4" grpId="0"/>
      <p:bldP spid="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464B3E9D-254C-0F4A-A64C-20DC13B0CB9E}"/>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Previous Helping Hands – Related Work</a:t>
            </a:r>
          </a:p>
        </p:txBody>
      </p:sp>
      <p:sp>
        <p:nvSpPr>
          <p:cNvPr id="82" name="TextBox 81">
            <a:extLst>
              <a:ext uri="{FF2B5EF4-FFF2-40B4-BE49-F238E27FC236}">
                <a16:creationId xmlns:a16="http://schemas.microsoft.com/office/drawing/2014/main" id="{DFF61843-3D25-414A-957F-AC14277A27BD}"/>
              </a:ext>
            </a:extLst>
          </p:cNvPr>
          <p:cNvSpPr txBox="1"/>
          <p:nvPr/>
        </p:nvSpPr>
        <p:spPr>
          <a:xfrm>
            <a:off x="1799277" y="900146"/>
            <a:ext cx="8177548" cy="1169551"/>
          </a:xfrm>
          <a:prstGeom prst="rect">
            <a:avLst/>
          </a:prstGeom>
          <a:noFill/>
        </p:spPr>
        <p:txBody>
          <a:bodyPr wrap="square" rtlCol="0">
            <a:spAutoFit/>
          </a:bodyPr>
          <a:lstStyle/>
          <a:p>
            <a:r>
              <a:rPr lang="en-US" sz="1400" dirty="0">
                <a:solidFill>
                  <a:schemeClr val="accent1"/>
                </a:solidFill>
              </a:rPr>
              <a:t>Previous Studies and Researches - </a:t>
            </a:r>
            <a:r>
              <a:rPr lang="en-US" sz="1400" dirty="0"/>
              <a:t>The researches from decades using the shallow Neural Network to find the actual trend/pattern of absenteeism. In 2019, latest researchers from USA implemented various classification to overcome the drawbacks of ANN to produce the fitted yield.</a:t>
            </a:r>
          </a:p>
          <a:p>
            <a:endParaRPr lang="en-US" sz="1400" dirty="0">
              <a:solidFill>
                <a:schemeClr val="accent1"/>
              </a:solidFill>
            </a:endParaRPr>
          </a:p>
          <a:p>
            <a:r>
              <a:rPr lang="en-US" sz="1400" dirty="0">
                <a:solidFill>
                  <a:schemeClr val="accent1"/>
                </a:solidFill>
              </a:rPr>
              <a:t>Source - </a:t>
            </a:r>
            <a:r>
              <a:rPr lang="en-US" sz="1400" dirty="0">
                <a:solidFill>
                  <a:schemeClr val="accent1"/>
                </a:solidFill>
                <a:hlinkClick r:id="rId3"/>
              </a:rPr>
              <a:t>https://www.hindawi.com/journals/complexity/2020/5843932/</a:t>
            </a:r>
            <a:endParaRPr lang="en-US" sz="1400" dirty="0">
              <a:solidFill>
                <a:schemeClr val="accent1"/>
              </a:solidFill>
            </a:endParaRPr>
          </a:p>
        </p:txBody>
      </p:sp>
      <p:pic>
        <p:nvPicPr>
          <p:cNvPr id="5" name="Picture 4">
            <a:extLst>
              <a:ext uri="{FF2B5EF4-FFF2-40B4-BE49-F238E27FC236}">
                <a16:creationId xmlns:a16="http://schemas.microsoft.com/office/drawing/2014/main" id="{78CA0586-0399-2041-8BE7-D144F94271FF}"/>
              </a:ext>
            </a:extLst>
          </p:cNvPr>
          <p:cNvPicPr>
            <a:picLocks noChangeAspect="1"/>
          </p:cNvPicPr>
          <p:nvPr/>
        </p:nvPicPr>
        <p:blipFill>
          <a:blip r:embed="rId4"/>
          <a:stretch>
            <a:fillRect/>
          </a:stretch>
        </p:blipFill>
        <p:spPr>
          <a:xfrm>
            <a:off x="2337016" y="2308309"/>
            <a:ext cx="7110745" cy="40263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40089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Methodologies</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82532" y="88897"/>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65" name="TextBox 64">
            <a:extLst>
              <a:ext uri="{FF2B5EF4-FFF2-40B4-BE49-F238E27FC236}">
                <a16:creationId xmlns:a16="http://schemas.microsoft.com/office/drawing/2014/main" id="{31244CAD-844F-3B43-9955-4897BB3C27A7}"/>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0F7F7D56-286B-A44C-899C-05A2DE74B026}"/>
              </a:ext>
            </a:extLst>
          </p:cNvPr>
          <p:cNvSpPr txBox="1"/>
          <p:nvPr/>
        </p:nvSpPr>
        <p:spPr>
          <a:xfrm>
            <a:off x="1571496" y="1007498"/>
            <a:ext cx="8177548" cy="1400383"/>
          </a:xfrm>
          <a:prstGeom prst="rect">
            <a:avLst/>
          </a:prstGeom>
          <a:noFill/>
        </p:spPr>
        <p:txBody>
          <a:bodyPr wrap="square" rtlCol="0">
            <a:spAutoFit/>
          </a:bodyPr>
          <a:lstStyle/>
          <a:p>
            <a:r>
              <a:rPr lang="en-US" sz="1500" b="1" dirty="0">
                <a:solidFill>
                  <a:schemeClr val="accent1"/>
                </a:solidFill>
              </a:rPr>
              <a:t>Primary Goal</a:t>
            </a:r>
            <a:r>
              <a:rPr lang="en-US" sz="1500" dirty="0">
                <a:solidFill>
                  <a:schemeClr val="accent1"/>
                </a:solidFill>
              </a:rPr>
              <a:t> –</a:t>
            </a:r>
            <a:r>
              <a:rPr lang="en-US" sz="1400" dirty="0"/>
              <a:t> The original context to build this model was to predict the probability of an employee being absent at the workplace.</a:t>
            </a:r>
          </a:p>
          <a:p>
            <a:endParaRPr lang="en-US" sz="1400" dirty="0">
              <a:solidFill>
                <a:schemeClr val="accent1"/>
              </a:solidFill>
            </a:endParaRPr>
          </a:p>
          <a:p>
            <a:r>
              <a:rPr lang="en-US" sz="1400" dirty="0"/>
              <a:t>The probability of being absent is what is unique among all other research and operations on this particular data. For calculation of the probability, the logistic regression is best model since it comes with the utility (defined function) which helps us to calculate the precise accuracy. </a:t>
            </a:r>
          </a:p>
        </p:txBody>
      </p:sp>
      <p:pic>
        <p:nvPicPr>
          <p:cNvPr id="68" name="Picture 67">
            <a:extLst>
              <a:ext uri="{FF2B5EF4-FFF2-40B4-BE49-F238E27FC236}">
                <a16:creationId xmlns:a16="http://schemas.microsoft.com/office/drawing/2014/main" id="{8297C7E7-D28C-F14B-A9D7-AA477B258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288" y="129379"/>
            <a:ext cx="539115" cy="480289"/>
          </a:xfrm>
          <a:prstGeom prst="rect">
            <a:avLst/>
          </a:prstGeom>
        </p:spPr>
      </p:pic>
      <p:pic>
        <p:nvPicPr>
          <p:cNvPr id="81" name="Picture 80">
            <a:extLst>
              <a:ext uri="{FF2B5EF4-FFF2-40B4-BE49-F238E27FC236}">
                <a16:creationId xmlns:a16="http://schemas.microsoft.com/office/drawing/2014/main" id="{D361FA89-490A-E842-9D1E-4CD67F23A6F4}"/>
              </a:ext>
            </a:extLst>
          </p:cNvPr>
          <p:cNvPicPr/>
          <p:nvPr/>
        </p:nvPicPr>
        <p:blipFill>
          <a:blip r:embed="rId4"/>
          <a:stretch>
            <a:fillRect/>
          </a:stretch>
        </p:blipFill>
        <p:spPr>
          <a:xfrm>
            <a:off x="1425703" y="2726040"/>
            <a:ext cx="2035682" cy="1782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4" name="Picture 83">
            <a:extLst>
              <a:ext uri="{FF2B5EF4-FFF2-40B4-BE49-F238E27FC236}">
                <a16:creationId xmlns:a16="http://schemas.microsoft.com/office/drawing/2014/main" id="{489A36D4-9B30-0B4E-A44A-6B5B9FB10C0F}"/>
              </a:ext>
            </a:extLst>
          </p:cNvPr>
          <p:cNvPicPr/>
          <p:nvPr/>
        </p:nvPicPr>
        <p:blipFill>
          <a:blip r:embed="rId5">
            <a:extLst>
              <a:ext uri="{28A0092B-C50C-407E-A947-70E740481C1C}">
                <a14:useLocalDpi xmlns:a14="http://schemas.microsoft.com/office/drawing/2010/main" val="0"/>
              </a:ext>
            </a:extLst>
          </a:blip>
          <a:stretch>
            <a:fillRect/>
          </a:stretch>
        </p:blipFill>
        <p:spPr>
          <a:xfrm>
            <a:off x="3670881" y="4668765"/>
            <a:ext cx="5943600" cy="1753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5" name="Picture 84">
            <a:extLst>
              <a:ext uri="{FF2B5EF4-FFF2-40B4-BE49-F238E27FC236}">
                <a16:creationId xmlns:a16="http://schemas.microsoft.com/office/drawing/2014/main" id="{7C560F6A-8DB0-134F-86D0-F104B31C2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045" y="130014"/>
            <a:ext cx="539115" cy="480289"/>
          </a:xfrm>
          <a:prstGeom prst="rect">
            <a:avLst/>
          </a:prstGeom>
        </p:spPr>
      </p:pic>
      <p:sp>
        <p:nvSpPr>
          <p:cNvPr id="5" name="Notched Right Arrow 4">
            <a:extLst>
              <a:ext uri="{FF2B5EF4-FFF2-40B4-BE49-F238E27FC236}">
                <a16:creationId xmlns:a16="http://schemas.microsoft.com/office/drawing/2014/main" id="{F99E49D2-0F7C-BB47-902A-2882A0DFC64F}"/>
              </a:ext>
            </a:extLst>
          </p:cNvPr>
          <p:cNvSpPr/>
          <p:nvPr/>
        </p:nvSpPr>
        <p:spPr>
          <a:xfrm>
            <a:off x="3650256" y="3469020"/>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Notched Right Arrow 85">
            <a:extLst>
              <a:ext uri="{FF2B5EF4-FFF2-40B4-BE49-F238E27FC236}">
                <a16:creationId xmlns:a16="http://schemas.microsoft.com/office/drawing/2014/main" id="{6AB6FF83-A61F-3F4F-B337-9DD5F3645DFF}"/>
              </a:ext>
            </a:extLst>
          </p:cNvPr>
          <p:cNvSpPr/>
          <p:nvPr/>
        </p:nvSpPr>
        <p:spPr>
          <a:xfrm>
            <a:off x="4452588" y="3469020"/>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Notched Right Arrow 86">
            <a:extLst>
              <a:ext uri="{FF2B5EF4-FFF2-40B4-BE49-F238E27FC236}">
                <a16:creationId xmlns:a16="http://schemas.microsoft.com/office/drawing/2014/main" id="{77592D64-F9A7-1A43-8CB0-C0EAD2186323}"/>
              </a:ext>
            </a:extLst>
          </p:cNvPr>
          <p:cNvSpPr/>
          <p:nvPr/>
        </p:nvSpPr>
        <p:spPr>
          <a:xfrm>
            <a:off x="5268150" y="3469020"/>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Notched Right Arrow 87">
            <a:extLst>
              <a:ext uri="{FF2B5EF4-FFF2-40B4-BE49-F238E27FC236}">
                <a16:creationId xmlns:a16="http://schemas.microsoft.com/office/drawing/2014/main" id="{06CB6182-34AE-5E4C-9841-6D3FA861912F}"/>
              </a:ext>
            </a:extLst>
          </p:cNvPr>
          <p:cNvSpPr/>
          <p:nvPr/>
        </p:nvSpPr>
        <p:spPr>
          <a:xfrm>
            <a:off x="6078467" y="3485299"/>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Notched Right Arrow 93">
            <a:extLst>
              <a:ext uri="{FF2B5EF4-FFF2-40B4-BE49-F238E27FC236}">
                <a16:creationId xmlns:a16="http://schemas.microsoft.com/office/drawing/2014/main" id="{8637390F-55AE-014C-9F9D-287ECFBE2DC1}"/>
              </a:ext>
            </a:extLst>
          </p:cNvPr>
          <p:cNvSpPr/>
          <p:nvPr/>
        </p:nvSpPr>
        <p:spPr>
          <a:xfrm rot="5400000">
            <a:off x="6344444" y="4069437"/>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strips(downLeft)">
                                      <p:cBhvr>
                                        <p:cTn id="7" dur="500"/>
                                        <p:tgtEl>
                                          <p:spTgt spid="66"/>
                                        </p:tgtEl>
                                      </p:cBhvr>
                                    </p:animEffect>
                                  </p:childTnLst>
                                </p:cTn>
                              </p:par>
                              <p:par>
                                <p:cTn id="8" presetID="53" presetClass="entr" presetSubtype="16"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 calcmode="lin" valueType="num">
                                      <p:cBhvr>
                                        <p:cTn id="10" dur="500" fill="hold"/>
                                        <p:tgtEl>
                                          <p:spTgt spid="68"/>
                                        </p:tgtEl>
                                        <p:attrNameLst>
                                          <p:attrName>ppt_w</p:attrName>
                                        </p:attrNameLst>
                                      </p:cBhvr>
                                      <p:tavLst>
                                        <p:tav tm="0">
                                          <p:val>
                                            <p:fltVal val="0"/>
                                          </p:val>
                                        </p:tav>
                                        <p:tav tm="100000">
                                          <p:val>
                                            <p:strVal val="#ppt_w"/>
                                          </p:val>
                                        </p:tav>
                                      </p:tavLst>
                                    </p:anim>
                                    <p:anim calcmode="lin" valueType="num">
                                      <p:cBhvr>
                                        <p:cTn id="11" dur="500" fill="hold"/>
                                        <p:tgtEl>
                                          <p:spTgt spid="68"/>
                                        </p:tgtEl>
                                        <p:attrNameLst>
                                          <p:attrName>ppt_h</p:attrName>
                                        </p:attrNameLst>
                                      </p:cBhvr>
                                      <p:tavLst>
                                        <p:tav tm="0">
                                          <p:val>
                                            <p:fltVal val="0"/>
                                          </p:val>
                                        </p:tav>
                                        <p:tav tm="100000">
                                          <p:val>
                                            <p:strVal val="#ppt_h"/>
                                          </p:val>
                                        </p:tav>
                                      </p:tavLst>
                                    </p:anim>
                                    <p:animEffect transition="in" filter="fade">
                                      <p:cBhvr>
                                        <p:cTn id="12" dur="500"/>
                                        <p:tgtEl>
                                          <p:spTgt spid="68"/>
                                        </p:tgtEl>
                                      </p:cBhvr>
                                    </p:animEffect>
                                  </p:childTnLst>
                                </p:cTn>
                              </p:par>
                              <p:par>
                                <p:cTn id="13" presetID="53" presetClass="entr" presetSubtype="16"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p:cTn id="15" dur="500" fill="hold"/>
                                        <p:tgtEl>
                                          <p:spTgt spid="85"/>
                                        </p:tgtEl>
                                        <p:attrNameLst>
                                          <p:attrName>ppt_w</p:attrName>
                                        </p:attrNameLst>
                                      </p:cBhvr>
                                      <p:tavLst>
                                        <p:tav tm="0">
                                          <p:val>
                                            <p:fltVal val="0"/>
                                          </p:val>
                                        </p:tav>
                                        <p:tav tm="100000">
                                          <p:val>
                                            <p:strVal val="#ppt_w"/>
                                          </p:val>
                                        </p:tav>
                                      </p:tavLst>
                                    </p:anim>
                                    <p:anim calcmode="lin" valueType="num">
                                      <p:cBhvr>
                                        <p:cTn id="16" dur="500" fill="hold"/>
                                        <p:tgtEl>
                                          <p:spTgt spid="85"/>
                                        </p:tgtEl>
                                        <p:attrNameLst>
                                          <p:attrName>ppt_h</p:attrName>
                                        </p:attrNameLst>
                                      </p:cBhvr>
                                      <p:tavLst>
                                        <p:tav tm="0">
                                          <p:val>
                                            <p:fltVal val="0"/>
                                          </p:val>
                                        </p:tav>
                                        <p:tav tm="100000">
                                          <p:val>
                                            <p:strVal val="#ppt_h"/>
                                          </p:val>
                                        </p:tav>
                                      </p:tavLst>
                                    </p:anim>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strips(downLeft)">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heckerboard(across)">
                                      <p:cBhvr>
                                        <p:cTn id="27" dur="500"/>
                                        <p:tgtEl>
                                          <p:spTgt spid="5"/>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checkerboard(across)">
                                      <p:cBhvr>
                                        <p:cTn id="30" dur="500"/>
                                        <p:tgtEl>
                                          <p:spTgt spid="86"/>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checkerboard(across)">
                                      <p:cBhvr>
                                        <p:cTn id="33" dur="500"/>
                                        <p:tgtEl>
                                          <p:spTgt spid="87"/>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checkerboard(across)">
                                      <p:cBhvr>
                                        <p:cTn id="36" dur="500"/>
                                        <p:tgtEl>
                                          <p:spTgt spid="88"/>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checkerboard(across)">
                                      <p:cBhvr>
                                        <p:cTn id="39" dur="500"/>
                                        <p:tgtEl>
                                          <p:spTgt spid="9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84"/>
                                        </p:tgtEl>
                                        <p:attrNameLst>
                                          <p:attrName>style.visibility</p:attrName>
                                        </p:attrNameLst>
                                      </p:cBhvr>
                                      <p:to>
                                        <p:strVal val="visible"/>
                                      </p:to>
                                    </p:set>
                                    <p:anim calcmode="lin" valueType="num">
                                      <p:cBhvr additive="base">
                                        <p:cTn id="44" dur="500" fill="hold"/>
                                        <p:tgtEl>
                                          <p:spTgt spid="84"/>
                                        </p:tgtEl>
                                        <p:attrNameLst>
                                          <p:attrName>ppt_x</p:attrName>
                                        </p:attrNameLst>
                                      </p:cBhvr>
                                      <p:tavLst>
                                        <p:tav tm="0">
                                          <p:val>
                                            <p:strVal val="#ppt_x"/>
                                          </p:val>
                                        </p:tav>
                                        <p:tav tm="100000">
                                          <p:val>
                                            <p:strVal val="#ppt_x"/>
                                          </p:val>
                                        </p:tav>
                                      </p:tavLst>
                                    </p:anim>
                                    <p:anim calcmode="lin" valueType="num">
                                      <p:cBhvr additive="base">
                                        <p:cTn id="45"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5" grpId="0" animBg="1"/>
      <p:bldP spid="86" grpId="0" animBg="1"/>
      <p:bldP spid="87" grpId="0" animBg="1"/>
      <p:bldP spid="88" grpId="0" animBg="1"/>
      <p:bldP spid="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Methodologies</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77233" y="1271"/>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65" name="TextBox 64">
            <a:extLst>
              <a:ext uri="{FF2B5EF4-FFF2-40B4-BE49-F238E27FC236}">
                <a16:creationId xmlns:a16="http://schemas.microsoft.com/office/drawing/2014/main" id="{31244CAD-844F-3B43-9955-4897BB3C27A7}"/>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0F7F7D56-286B-A44C-899C-05A2DE74B026}"/>
              </a:ext>
            </a:extLst>
          </p:cNvPr>
          <p:cNvSpPr txBox="1"/>
          <p:nvPr/>
        </p:nvSpPr>
        <p:spPr>
          <a:xfrm>
            <a:off x="1571496" y="1007498"/>
            <a:ext cx="8177548" cy="815608"/>
          </a:xfrm>
          <a:prstGeom prst="rect">
            <a:avLst/>
          </a:prstGeom>
          <a:noFill/>
        </p:spPr>
        <p:txBody>
          <a:bodyPr wrap="square" rtlCol="0">
            <a:spAutoFit/>
          </a:bodyPr>
          <a:lstStyle/>
          <a:p>
            <a:r>
              <a:rPr lang="en-US" sz="1500" b="1" dirty="0">
                <a:solidFill>
                  <a:schemeClr val="accent1"/>
                </a:solidFill>
              </a:rPr>
              <a:t>Secondary Goal</a:t>
            </a:r>
            <a:r>
              <a:rPr lang="en-US" sz="1500" dirty="0">
                <a:solidFill>
                  <a:schemeClr val="accent1"/>
                </a:solidFill>
              </a:rPr>
              <a:t> –</a:t>
            </a:r>
            <a:r>
              <a:rPr lang="en-US" sz="1400" dirty="0"/>
              <a:t> The secondary goal was to implement classification techniques other than those are previously used.</a:t>
            </a:r>
            <a:endParaRPr lang="en-US" sz="1400" dirty="0">
              <a:solidFill>
                <a:schemeClr val="accent1"/>
              </a:solidFill>
            </a:endParaRPr>
          </a:p>
          <a:p>
            <a:r>
              <a:rPr lang="en-US" sz="1400" dirty="0"/>
              <a:t>For the classification purpose I have used  Logistic Regression and Gradient Boost</a:t>
            </a:r>
            <a:r>
              <a:rPr lang="en-US" dirty="0"/>
              <a:t>.</a:t>
            </a:r>
            <a:endParaRPr lang="en-US" sz="1400" dirty="0"/>
          </a:p>
        </p:txBody>
      </p:sp>
      <p:pic>
        <p:nvPicPr>
          <p:cNvPr id="68" name="Picture 67">
            <a:extLst>
              <a:ext uri="{FF2B5EF4-FFF2-40B4-BE49-F238E27FC236}">
                <a16:creationId xmlns:a16="http://schemas.microsoft.com/office/drawing/2014/main" id="{8297C7E7-D28C-F14B-A9D7-AA477B258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288" y="129379"/>
            <a:ext cx="539115" cy="480289"/>
          </a:xfrm>
          <a:prstGeom prst="rect">
            <a:avLst/>
          </a:prstGeom>
        </p:spPr>
      </p:pic>
      <p:pic>
        <p:nvPicPr>
          <p:cNvPr id="85" name="Picture 84">
            <a:extLst>
              <a:ext uri="{FF2B5EF4-FFF2-40B4-BE49-F238E27FC236}">
                <a16:creationId xmlns:a16="http://schemas.microsoft.com/office/drawing/2014/main" id="{7C560F6A-8DB0-134F-86D0-F104B31C2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045" y="130014"/>
            <a:ext cx="539115" cy="480289"/>
          </a:xfrm>
          <a:prstGeom prst="rect">
            <a:avLst/>
          </a:prstGeom>
        </p:spPr>
      </p:pic>
      <p:pic>
        <p:nvPicPr>
          <p:cNvPr id="44" name="Picture 43">
            <a:extLst>
              <a:ext uri="{FF2B5EF4-FFF2-40B4-BE49-F238E27FC236}">
                <a16:creationId xmlns:a16="http://schemas.microsoft.com/office/drawing/2014/main" id="{94C2F92F-AC11-9D4E-91E3-635358B98D8B}"/>
              </a:ext>
            </a:extLst>
          </p:cNvPr>
          <p:cNvPicPr/>
          <p:nvPr/>
        </p:nvPicPr>
        <p:blipFill>
          <a:blip r:embed="rId4"/>
          <a:stretch>
            <a:fillRect/>
          </a:stretch>
        </p:blipFill>
        <p:spPr>
          <a:xfrm>
            <a:off x="1537020" y="2211929"/>
            <a:ext cx="3407665" cy="78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5" name="Picture 44">
            <a:extLst>
              <a:ext uri="{FF2B5EF4-FFF2-40B4-BE49-F238E27FC236}">
                <a16:creationId xmlns:a16="http://schemas.microsoft.com/office/drawing/2014/main" id="{552D4573-8993-5941-8900-40E8CB1EBA30}"/>
              </a:ext>
            </a:extLst>
          </p:cNvPr>
          <p:cNvPicPr/>
          <p:nvPr/>
        </p:nvPicPr>
        <p:blipFill>
          <a:blip r:embed="rId5"/>
          <a:stretch>
            <a:fillRect/>
          </a:stretch>
        </p:blipFill>
        <p:spPr>
          <a:xfrm>
            <a:off x="5440287" y="2211929"/>
            <a:ext cx="3537222" cy="78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2" name="Table 1">
            <a:extLst>
              <a:ext uri="{FF2B5EF4-FFF2-40B4-BE49-F238E27FC236}">
                <a16:creationId xmlns:a16="http://schemas.microsoft.com/office/drawing/2014/main" id="{F13AF23F-1A4E-1C48-AEBC-4F2E4876A2C6}"/>
              </a:ext>
            </a:extLst>
          </p:cNvPr>
          <p:cNvGraphicFramePr>
            <a:graphicFrameLocks noGrp="1"/>
          </p:cNvGraphicFramePr>
          <p:nvPr>
            <p:extLst>
              <p:ext uri="{D42A27DB-BD31-4B8C-83A1-F6EECF244321}">
                <p14:modId xmlns:p14="http://schemas.microsoft.com/office/powerpoint/2010/main" val="3359440610"/>
              </p:ext>
            </p:extLst>
          </p:nvPr>
        </p:nvGraphicFramePr>
        <p:xfrm>
          <a:off x="1502598" y="4374943"/>
          <a:ext cx="7623332" cy="1107440"/>
        </p:xfrm>
        <a:graphic>
          <a:graphicData uri="http://schemas.openxmlformats.org/drawingml/2006/table">
            <a:tbl>
              <a:tblPr firstRow="1" bandRow="1">
                <a:tableStyleId>{125E5076-3810-47DD-B79F-674D7AD40C01}</a:tableStyleId>
              </a:tblPr>
              <a:tblGrid>
                <a:gridCol w="3811666">
                  <a:extLst>
                    <a:ext uri="{9D8B030D-6E8A-4147-A177-3AD203B41FA5}">
                      <a16:colId xmlns:a16="http://schemas.microsoft.com/office/drawing/2014/main" val="458098882"/>
                    </a:ext>
                  </a:extLst>
                </a:gridCol>
                <a:gridCol w="3811666">
                  <a:extLst>
                    <a:ext uri="{9D8B030D-6E8A-4147-A177-3AD203B41FA5}">
                      <a16:colId xmlns:a16="http://schemas.microsoft.com/office/drawing/2014/main" val="564158042"/>
                    </a:ext>
                  </a:extLst>
                </a:gridCol>
              </a:tblGrid>
              <a:tr h="222876">
                <a:tc>
                  <a:txBody>
                    <a:bodyPr/>
                    <a:lstStyle/>
                    <a:p>
                      <a:r>
                        <a:rPr lang="en-US" dirty="0"/>
                        <a:t>Classification Technique</a:t>
                      </a:r>
                    </a:p>
                  </a:txBody>
                  <a:tcPr/>
                </a:tc>
                <a:tc>
                  <a:txBody>
                    <a:bodyPr/>
                    <a:lstStyle/>
                    <a:p>
                      <a:r>
                        <a:rPr lang="en-US" dirty="0"/>
                        <a:t>Accuracy Score</a:t>
                      </a:r>
                    </a:p>
                  </a:txBody>
                  <a:tcPr/>
                </a:tc>
                <a:extLst>
                  <a:ext uri="{0D108BD9-81ED-4DB2-BD59-A6C34878D82A}">
                    <a16:rowId xmlns:a16="http://schemas.microsoft.com/office/drawing/2014/main" val="4070095100"/>
                  </a:ext>
                </a:extLst>
              </a:tr>
              <a:tr h="370840">
                <a:tc>
                  <a:txBody>
                    <a:bodyPr/>
                    <a:lstStyle/>
                    <a:p>
                      <a:r>
                        <a:rPr lang="en-US" dirty="0"/>
                        <a:t>Logistic Regression</a:t>
                      </a:r>
                    </a:p>
                  </a:txBody>
                  <a:tcPr/>
                </a:tc>
                <a:tc>
                  <a:txBody>
                    <a:bodyPr/>
                    <a:lstStyle/>
                    <a:p>
                      <a:r>
                        <a:rPr lang="en-US" dirty="0"/>
                        <a:t>78 %</a:t>
                      </a:r>
                    </a:p>
                  </a:txBody>
                  <a:tcPr/>
                </a:tc>
                <a:extLst>
                  <a:ext uri="{0D108BD9-81ED-4DB2-BD59-A6C34878D82A}">
                    <a16:rowId xmlns:a16="http://schemas.microsoft.com/office/drawing/2014/main" val="1990100352"/>
                  </a:ext>
                </a:extLst>
              </a:tr>
              <a:tr h="370840">
                <a:tc>
                  <a:txBody>
                    <a:bodyPr/>
                    <a:lstStyle/>
                    <a:p>
                      <a:r>
                        <a:rPr lang="en-US" dirty="0"/>
                        <a:t>Gradient Boosting</a:t>
                      </a:r>
                    </a:p>
                  </a:txBody>
                  <a:tcPr/>
                </a:tc>
                <a:tc>
                  <a:txBody>
                    <a:bodyPr/>
                    <a:lstStyle/>
                    <a:p>
                      <a:r>
                        <a:rPr lang="en-US" dirty="0"/>
                        <a:t>73 %</a:t>
                      </a:r>
                    </a:p>
                  </a:txBody>
                  <a:tcPr/>
                </a:tc>
                <a:extLst>
                  <a:ext uri="{0D108BD9-81ED-4DB2-BD59-A6C34878D82A}">
                    <a16:rowId xmlns:a16="http://schemas.microsoft.com/office/drawing/2014/main" val="3600153231"/>
                  </a:ext>
                </a:extLst>
              </a:tr>
            </a:tbl>
          </a:graphicData>
        </a:graphic>
      </p:graphicFrame>
      <p:cxnSp>
        <p:nvCxnSpPr>
          <p:cNvPr id="4" name="Straight Arrow Connector 3">
            <a:extLst>
              <a:ext uri="{FF2B5EF4-FFF2-40B4-BE49-F238E27FC236}">
                <a16:creationId xmlns:a16="http://schemas.microsoft.com/office/drawing/2014/main" id="{9DA23380-6FB3-E447-89EB-599900C42294}"/>
              </a:ext>
            </a:extLst>
          </p:cNvPr>
          <p:cNvCxnSpPr/>
          <p:nvPr/>
        </p:nvCxnSpPr>
        <p:spPr>
          <a:xfrm>
            <a:off x="3873500" y="3247471"/>
            <a:ext cx="901700" cy="1007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A48D0BE-7E10-404A-8BB0-3DFEFC86D687}"/>
              </a:ext>
            </a:extLst>
          </p:cNvPr>
          <p:cNvCxnSpPr>
            <a:cxnSpLocks/>
          </p:cNvCxnSpPr>
          <p:nvPr/>
        </p:nvCxnSpPr>
        <p:spPr>
          <a:xfrm flipH="1">
            <a:off x="5797932" y="3198720"/>
            <a:ext cx="859689" cy="105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6819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strips(downLeft)">
                                      <p:cBhvr>
                                        <p:cTn id="7" dur="500"/>
                                        <p:tgtEl>
                                          <p:spTgt spid="66"/>
                                        </p:tgtEl>
                                      </p:cBhvr>
                                    </p:animEffect>
                                  </p:childTnLst>
                                </p:cTn>
                              </p:par>
                              <p:par>
                                <p:cTn id="8" presetID="53" presetClass="entr" presetSubtype="16"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 calcmode="lin" valueType="num">
                                      <p:cBhvr>
                                        <p:cTn id="10" dur="500" fill="hold"/>
                                        <p:tgtEl>
                                          <p:spTgt spid="68"/>
                                        </p:tgtEl>
                                        <p:attrNameLst>
                                          <p:attrName>ppt_w</p:attrName>
                                        </p:attrNameLst>
                                      </p:cBhvr>
                                      <p:tavLst>
                                        <p:tav tm="0">
                                          <p:val>
                                            <p:fltVal val="0"/>
                                          </p:val>
                                        </p:tav>
                                        <p:tav tm="100000">
                                          <p:val>
                                            <p:strVal val="#ppt_w"/>
                                          </p:val>
                                        </p:tav>
                                      </p:tavLst>
                                    </p:anim>
                                    <p:anim calcmode="lin" valueType="num">
                                      <p:cBhvr>
                                        <p:cTn id="11" dur="500" fill="hold"/>
                                        <p:tgtEl>
                                          <p:spTgt spid="68"/>
                                        </p:tgtEl>
                                        <p:attrNameLst>
                                          <p:attrName>ppt_h</p:attrName>
                                        </p:attrNameLst>
                                      </p:cBhvr>
                                      <p:tavLst>
                                        <p:tav tm="0">
                                          <p:val>
                                            <p:fltVal val="0"/>
                                          </p:val>
                                        </p:tav>
                                        <p:tav tm="100000">
                                          <p:val>
                                            <p:strVal val="#ppt_h"/>
                                          </p:val>
                                        </p:tav>
                                      </p:tavLst>
                                    </p:anim>
                                    <p:animEffect transition="in" filter="fade">
                                      <p:cBhvr>
                                        <p:cTn id="12" dur="500"/>
                                        <p:tgtEl>
                                          <p:spTgt spid="68"/>
                                        </p:tgtEl>
                                      </p:cBhvr>
                                    </p:animEffect>
                                  </p:childTnLst>
                                </p:cTn>
                              </p:par>
                              <p:par>
                                <p:cTn id="13" presetID="53" presetClass="entr" presetSubtype="16"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p:cTn id="15" dur="500" fill="hold"/>
                                        <p:tgtEl>
                                          <p:spTgt spid="85"/>
                                        </p:tgtEl>
                                        <p:attrNameLst>
                                          <p:attrName>ppt_w</p:attrName>
                                        </p:attrNameLst>
                                      </p:cBhvr>
                                      <p:tavLst>
                                        <p:tav tm="0">
                                          <p:val>
                                            <p:fltVal val="0"/>
                                          </p:val>
                                        </p:tav>
                                        <p:tav tm="100000">
                                          <p:val>
                                            <p:strVal val="#ppt_w"/>
                                          </p:val>
                                        </p:tav>
                                      </p:tavLst>
                                    </p:anim>
                                    <p:anim calcmode="lin" valueType="num">
                                      <p:cBhvr>
                                        <p:cTn id="16" dur="500" fill="hold"/>
                                        <p:tgtEl>
                                          <p:spTgt spid="85"/>
                                        </p:tgtEl>
                                        <p:attrNameLst>
                                          <p:attrName>ppt_h</p:attrName>
                                        </p:attrNameLst>
                                      </p:cBhvr>
                                      <p:tavLst>
                                        <p:tav tm="0">
                                          <p:val>
                                            <p:fltVal val="0"/>
                                          </p:val>
                                        </p:tav>
                                        <p:tav tm="100000">
                                          <p:val>
                                            <p:strVal val="#ppt_h"/>
                                          </p:val>
                                        </p:tav>
                                      </p:tavLst>
                                    </p:anim>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strips(downLeft)">
                                      <p:cBhvr>
                                        <p:cTn id="22" dur="500"/>
                                        <p:tgtEl>
                                          <p:spTgt spid="44"/>
                                        </p:tgtEl>
                                      </p:cBhvr>
                                    </p:animEffect>
                                  </p:childTnLst>
                                </p:cTn>
                              </p:par>
                              <p:par>
                                <p:cTn id="23" presetID="18" presetClass="entr" presetSubtype="12"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strips(downLeft)">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checkerboard(across)">
                                      <p:cBhvr>
                                        <p:cTn id="30" dur="500"/>
                                        <p:tgtEl>
                                          <p:spTgt spid="49"/>
                                        </p:tgtEl>
                                      </p:cBhvr>
                                    </p:animEffect>
                                  </p:childTnLst>
                                </p:cTn>
                              </p:par>
                              <p:par>
                                <p:cTn id="31" presetID="5" presetClass="entr" presetSubtype="1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heckerboard(across)">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linds(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65" name="TextBox 64">
            <a:extLst>
              <a:ext uri="{FF2B5EF4-FFF2-40B4-BE49-F238E27FC236}">
                <a16:creationId xmlns:a16="http://schemas.microsoft.com/office/drawing/2014/main" id="{47E3BB71-B9EC-AC47-A51A-FE6141CA66CE}"/>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B12BB1CC-557D-FE4A-88A4-94CA71FF9E2F}"/>
              </a:ext>
            </a:extLst>
          </p:cNvPr>
          <p:cNvSpPr txBox="1"/>
          <p:nvPr/>
        </p:nvSpPr>
        <p:spPr>
          <a:xfrm>
            <a:off x="1609831" y="1157981"/>
            <a:ext cx="8177548" cy="553998"/>
          </a:xfrm>
          <a:prstGeom prst="rect">
            <a:avLst/>
          </a:prstGeom>
          <a:noFill/>
        </p:spPr>
        <p:txBody>
          <a:bodyPr wrap="square" rtlCol="0">
            <a:spAutoFit/>
          </a:bodyPr>
          <a:lstStyle/>
          <a:p>
            <a:r>
              <a:rPr lang="en-US" sz="1500" b="1" dirty="0">
                <a:solidFill>
                  <a:schemeClr val="accent1"/>
                </a:solidFill>
              </a:rPr>
              <a:t>Why the Journey was Useful – </a:t>
            </a:r>
            <a:r>
              <a:rPr lang="en-US" sz="1500" dirty="0"/>
              <a:t>Learning about absenteeism helps to know more about the business prospective of an organization. The Market Capital is completely based on the workforce.</a:t>
            </a:r>
            <a:endParaRPr lang="en-US" sz="1400" dirty="0"/>
          </a:p>
        </p:txBody>
      </p:sp>
      <p:pic>
        <p:nvPicPr>
          <p:cNvPr id="3" name="Picture 2">
            <a:extLst>
              <a:ext uri="{FF2B5EF4-FFF2-40B4-BE49-F238E27FC236}">
                <a16:creationId xmlns:a16="http://schemas.microsoft.com/office/drawing/2014/main" id="{CD2A9D85-CB18-F846-9ED2-3725585A9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990" y="2491090"/>
            <a:ext cx="2525520" cy="2257076"/>
          </a:xfrm>
          <a:prstGeom prst="rect">
            <a:avLst/>
          </a:prstGeom>
        </p:spPr>
      </p:pic>
      <p:pic>
        <p:nvPicPr>
          <p:cNvPr id="5" name="Picture 4">
            <a:extLst>
              <a:ext uri="{FF2B5EF4-FFF2-40B4-BE49-F238E27FC236}">
                <a16:creationId xmlns:a16="http://schemas.microsoft.com/office/drawing/2014/main" id="{5FC1D49B-C739-FF4B-B6D6-ADA525B2C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500" y="2881469"/>
            <a:ext cx="2190555" cy="1756692"/>
          </a:xfrm>
          <a:prstGeom prst="rect">
            <a:avLst/>
          </a:prstGeom>
        </p:spPr>
      </p:pic>
      <p:sp>
        <p:nvSpPr>
          <p:cNvPr id="7" name="Right Arrow 6">
            <a:extLst>
              <a:ext uri="{FF2B5EF4-FFF2-40B4-BE49-F238E27FC236}">
                <a16:creationId xmlns:a16="http://schemas.microsoft.com/office/drawing/2014/main" id="{DFF2B9C9-4CDD-5640-85D3-F097C42BBD13}"/>
              </a:ext>
            </a:extLst>
          </p:cNvPr>
          <p:cNvSpPr/>
          <p:nvPr/>
        </p:nvSpPr>
        <p:spPr>
          <a:xfrm>
            <a:off x="4656342" y="3745448"/>
            <a:ext cx="391702" cy="2864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1" name="Right Arrow 80">
            <a:extLst>
              <a:ext uri="{FF2B5EF4-FFF2-40B4-BE49-F238E27FC236}">
                <a16:creationId xmlns:a16="http://schemas.microsoft.com/office/drawing/2014/main" id="{0886438E-0767-BE41-89A9-741148819A3B}"/>
              </a:ext>
            </a:extLst>
          </p:cNvPr>
          <p:cNvSpPr/>
          <p:nvPr/>
        </p:nvSpPr>
        <p:spPr>
          <a:xfrm>
            <a:off x="5368833" y="3745448"/>
            <a:ext cx="391702" cy="2864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4CDB93C0-4932-BA4D-A8BC-D44BCB38A173}"/>
              </a:ext>
            </a:extLst>
          </p:cNvPr>
          <p:cNvGrpSpPr/>
          <p:nvPr/>
        </p:nvGrpSpPr>
        <p:grpSpPr>
          <a:xfrm>
            <a:off x="947772" y="1157981"/>
            <a:ext cx="662056" cy="662056"/>
            <a:chOff x="764723" y="3555165"/>
            <a:chExt cx="662056" cy="662056"/>
          </a:xfrm>
        </p:grpSpPr>
        <p:sp>
          <p:nvSpPr>
            <p:cNvPr id="83" name="Oval 82">
              <a:extLst>
                <a:ext uri="{FF2B5EF4-FFF2-40B4-BE49-F238E27FC236}">
                  <a16:creationId xmlns:a16="http://schemas.microsoft.com/office/drawing/2014/main" id="{673DBF1F-C9DB-FD4D-A016-8A609EA8A6EA}"/>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4" name="Picture 83">
              <a:extLst>
                <a:ext uri="{FF2B5EF4-FFF2-40B4-BE49-F238E27FC236}">
                  <a16:creationId xmlns:a16="http://schemas.microsoft.com/office/drawing/2014/main" id="{519DBF15-792A-9F4D-BFF9-7B6C31AC0A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strips(down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strips(down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strips(downLeft)">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downLeft)">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 grpId="0" animBg="1"/>
      <p:bldP spid="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18" name="Group 117">
            <a:extLst>
              <a:ext uri="{FF2B5EF4-FFF2-40B4-BE49-F238E27FC236}">
                <a16:creationId xmlns:a16="http://schemas.microsoft.com/office/drawing/2014/main" id="{9C5CB2E8-B3A7-4DE0-B2CC-736365263446}"/>
              </a:ext>
            </a:extLst>
          </p:cNvPr>
          <p:cNvGrpSpPr/>
          <p:nvPr/>
        </p:nvGrpSpPr>
        <p:grpSpPr>
          <a:xfrm>
            <a:off x="985826" y="1157981"/>
            <a:ext cx="662056" cy="662056"/>
            <a:chOff x="764723" y="3555165"/>
            <a:chExt cx="662056" cy="662056"/>
          </a:xfrm>
        </p:grpSpPr>
        <p:sp>
          <p:nvSpPr>
            <p:cNvPr id="119" name="Oval 118">
              <a:extLst>
                <a:ext uri="{FF2B5EF4-FFF2-40B4-BE49-F238E27FC236}">
                  <a16:creationId xmlns:a16="http://schemas.microsoft.com/office/drawing/2014/main" id="{4CD8841C-D453-44E7-9CE2-70317BC917D2}"/>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 name="Picture 121">
              <a:extLst>
                <a:ext uri="{FF2B5EF4-FFF2-40B4-BE49-F238E27FC236}">
                  <a16:creationId xmlns:a16="http://schemas.microsoft.com/office/drawing/2014/main" id="{CC4EB96D-DFD9-40AE-890E-7DA16AF16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sp>
        <p:nvSpPr>
          <p:cNvPr id="65" name="TextBox 64">
            <a:extLst>
              <a:ext uri="{FF2B5EF4-FFF2-40B4-BE49-F238E27FC236}">
                <a16:creationId xmlns:a16="http://schemas.microsoft.com/office/drawing/2014/main" id="{47E3BB71-B9EC-AC47-A51A-FE6141CA66CE}"/>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B12BB1CC-557D-FE4A-88A4-94CA71FF9E2F}"/>
              </a:ext>
            </a:extLst>
          </p:cNvPr>
          <p:cNvSpPr txBox="1"/>
          <p:nvPr/>
        </p:nvSpPr>
        <p:spPr>
          <a:xfrm>
            <a:off x="1609831" y="1157981"/>
            <a:ext cx="8177548" cy="553998"/>
          </a:xfrm>
          <a:prstGeom prst="rect">
            <a:avLst/>
          </a:prstGeom>
          <a:noFill/>
        </p:spPr>
        <p:txBody>
          <a:bodyPr wrap="square" rtlCol="0">
            <a:spAutoFit/>
          </a:bodyPr>
          <a:lstStyle/>
          <a:p>
            <a:r>
              <a:rPr lang="en-US" sz="1500" b="1" dirty="0">
                <a:solidFill>
                  <a:schemeClr val="accent1"/>
                </a:solidFill>
              </a:rPr>
              <a:t>The only Issue–</a:t>
            </a:r>
            <a:r>
              <a:rPr lang="en-US" sz="1500" dirty="0"/>
              <a:t>predicting the probability of the absenteeism was a quite a engrossing and compulsive journey. But due to the absence of more informative data will diminish the interest in the researchers.</a:t>
            </a:r>
            <a:endParaRPr lang="en-US" sz="1400" dirty="0"/>
          </a:p>
        </p:txBody>
      </p:sp>
      <p:pic>
        <p:nvPicPr>
          <p:cNvPr id="2" name="Picture 1">
            <a:extLst>
              <a:ext uri="{FF2B5EF4-FFF2-40B4-BE49-F238E27FC236}">
                <a16:creationId xmlns:a16="http://schemas.microsoft.com/office/drawing/2014/main" id="{53D478E2-272B-A146-A568-E5BCDB50065A}"/>
              </a:ext>
            </a:extLst>
          </p:cNvPr>
          <p:cNvPicPr>
            <a:picLocks noChangeAspect="1"/>
          </p:cNvPicPr>
          <p:nvPr/>
        </p:nvPicPr>
        <p:blipFill>
          <a:blip r:embed="rId4"/>
          <a:stretch>
            <a:fillRect/>
          </a:stretch>
        </p:blipFill>
        <p:spPr>
          <a:xfrm>
            <a:off x="2751879" y="1978602"/>
            <a:ext cx="4720385" cy="3721417"/>
          </a:xfrm>
          <a:prstGeom prst="rect">
            <a:avLst/>
          </a:prstGeom>
        </p:spPr>
      </p:pic>
    </p:spTree>
    <p:extLst>
      <p:ext uri="{BB962C8B-B14F-4D97-AF65-F5344CB8AC3E}">
        <p14:creationId xmlns:p14="http://schemas.microsoft.com/office/powerpoint/2010/main" val="15095654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strips(downLeft)">
                                      <p:cBhvr>
                                        <p:cTn id="7" dur="500"/>
                                        <p:tgtEl>
                                          <p:spTgt spid="65"/>
                                        </p:tgtEl>
                                      </p:cBhvr>
                                    </p:animEffect>
                                  </p:childTnLst>
                                </p:cTn>
                              </p:par>
                              <p:par>
                                <p:cTn id="8" presetID="18" presetClass="entr" presetSubtype="12" fill="hold" grpId="1"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strips(downLeft)">
                                      <p:cBhvr>
                                        <p:cTn id="10" dur="500"/>
                                        <p:tgtEl>
                                          <p:spTgt spid="66"/>
                                        </p:tgtEl>
                                      </p:cBhvr>
                                    </p:animEffect>
                                  </p:childTnLst>
                                </p:cTn>
                              </p:par>
                              <p:par>
                                <p:cTn id="11" presetID="18" presetClass="entr" presetSubtype="12"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1"/>
      <p:bldP spid="6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261608"/>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2" name="Group 81">
            <a:extLst>
              <a:ext uri="{FF2B5EF4-FFF2-40B4-BE49-F238E27FC236}">
                <a16:creationId xmlns:a16="http://schemas.microsoft.com/office/drawing/2014/main" id="{A14E1B91-C212-4889-8705-49BCDB383225}"/>
              </a:ext>
            </a:extLst>
          </p:cNvPr>
          <p:cNvGrpSpPr/>
          <p:nvPr/>
        </p:nvGrpSpPr>
        <p:grpSpPr>
          <a:xfrm>
            <a:off x="3330052" y="485079"/>
            <a:ext cx="7291265" cy="5766670"/>
            <a:chOff x="2838387" y="3874286"/>
            <a:chExt cx="6791601" cy="4169519"/>
          </a:xfrm>
        </p:grpSpPr>
        <p:sp>
          <p:nvSpPr>
            <p:cNvPr id="83" name="TextBox 82">
              <a:extLst>
                <a:ext uri="{FF2B5EF4-FFF2-40B4-BE49-F238E27FC236}">
                  <a16:creationId xmlns:a16="http://schemas.microsoft.com/office/drawing/2014/main" id="{A94C4F95-2EDE-46B0-8B26-C72D6D3C8DB3}"/>
                </a:ext>
              </a:extLst>
            </p:cNvPr>
            <p:cNvSpPr txBox="1"/>
            <p:nvPr/>
          </p:nvSpPr>
          <p:spPr>
            <a:xfrm>
              <a:off x="4168474" y="3874286"/>
              <a:ext cx="4045435" cy="422814"/>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About Us</a:t>
              </a:r>
            </a:p>
          </p:txBody>
        </p:sp>
        <p:sp>
          <p:nvSpPr>
            <p:cNvPr id="86" name="TextBox 85">
              <a:extLst>
                <a:ext uri="{FF2B5EF4-FFF2-40B4-BE49-F238E27FC236}">
                  <a16:creationId xmlns:a16="http://schemas.microsoft.com/office/drawing/2014/main" id="{944799B2-E7B9-4C01-A37D-BB60C6C75D12}"/>
                </a:ext>
              </a:extLst>
            </p:cNvPr>
            <p:cNvSpPr txBox="1"/>
            <p:nvPr/>
          </p:nvSpPr>
          <p:spPr>
            <a:xfrm>
              <a:off x="2838387" y="4483261"/>
              <a:ext cx="6791601" cy="3560544"/>
            </a:xfrm>
            <a:prstGeom prst="rect">
              <a:avLst/>
            </a:prstGeom>
            <a:noFill/>
          </p:spPr>
          <p:txBody>
            <a:bodyPr wrap="square" rtlCol="0">
              <a:spAutoFit/>
            </a:bodyPr>
            <a:lstStyle/>
            <a:p>
              <a:pPr marL="285750" indent="-285750">
                <a:buFontTx/>
                <a:buChar char="-"/>
              </a:pPr>
              <a:r>
                <a:rPr lang="en-US" u="sng" dirty="0">
                  <a:solidFill>
                    <a:schemeClr val="accent1"/>
                  </a:solidFill>
                </a:rPr>
                <a:t>Project Top Off </a:t>
              </a:r>
            </a:p>
            <a:p>
              <a:r>
                <a:rPr lang="en-US" sz="1400" dirty="0"/>
                <a:t>Predicting the probability of the absenteeism at workplace (with or without reason).</a:t>
              </a:r>
            </a:p>
            <a:p>
              <a:endParaRPr lang="en-US" sz="1600" dirty="0"/>
            </a:p>
            <a:p>
              <a:pPr marL="285750" indent="-285750">
                <a:buFontTx/>
                <a:buChar char="-"/>
              </a:pPr>
              <a:r>
                <a:rPr lang="en-US" u="sng" dirty="0">
                  <a:solidFill>
                    <a:schemeClr val="accent1"/>
                  </a:solidFill>
                </a:rPr>
                <a:t>Team Members</a:t>
              </a:r>
            </a:p>
            <a:p>
              <a:endParaRPr lang="en-US" sz="1600" dirty="0"/>
            </a:p>
            <a:p>
              <a:endParaRPr lang="en-US" sz="1600" dirty="0"/>
            </a:p>
            <a:p>
              <a:endParaRPr lang="en-US" sz="1600" dirty="0"/>
            </a:p>
            <a:p>
              <a:endParaRPr lang="en-US" dirty="0"/>
            </a:p>
            <a:p>
              <a:endParaRPr lang="en-US" dirty="0"/>
            </a:p>
            <a:p>
              <a:endParaRPr lang="en-US" dirty="0"/>
            </a:p>
            <a:p>
              <a:endParaRPr lang="en-US" dirty="0"/>
            </a:p>
            <a:p>
              <a:pPr marL="285750" indent="-285750">
                <a:buFontTx/>
                <a:buChar char="-"/>
              </a:pPr>
              <a:r>
                <a:rPr lang="en-US" u="sng" dirty="0">
                  <a:solidFill>
                    <a:schemeClr val="accent1"/>
                  </a:solidFill>
                </a:rPr>
                <a:t>Background of Project</a:t>
              </a:r>
            </a:p>
            <a:p>
              <a:r>
                <a:rPr lang="en-US" sz="1400" dirty="0"/>
                <a:t>We all had the opportunity to work at several national and international organizations where we had different experiences in terms of efficiency, working climate, and place. All of those experiences filled us with a quest to learn the basic facts of workplace absenteeism. </a:t>
              </a:r>
            </a:p>
            <a:p>
              <a:endParaRPr lang="en-US" sz="1400" u="sng" dirty="0"/>
            </a:p>
            <a:p>
              <a:pPr marL="285750" indent="-285750">
                <a:buFontTx/>
                <a:buChar char="-"/>
              </a:pPr>
              <a:r>
                <a:rPr lang="en-US" u="sng" dirty="0">
                  <a:solidFill>
                    <a:schemeClr val="accent1"/>
                  </a:solidFill>
                </a:rPr>
                <a:t>What we are seeking for ?</a:t>
              </a:r>
            </a:p>
            <a:p>
              <a:r>
                <a:rPr lang="en-US" sz="1400" dirty="0"/>
                <a:t>Anticipate the probability of an employee of being absent at the workplace with or without any impacting impetus.</a:t>
              </a:r>
            </a:p>
          </p:txBody>
        </p:sp>
      </p:grpSp>
      <p:pic>
        <p:nvPicPr>
          <p:cNvPr id="46" name="Picture 45">
            <a:extLst>
              <a:ext uri="{FF2B5EF4-FFF2-40B4-BE49-F238E27FC236}">
                <a16:creationId xmlns:a16="http://schemas.microsoft.com/office/drawing/2014/main" id="{025D3A3D-7D0C-5440-A771-8EF89E66F7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8284" y="2516729"/>
            <a:ext cx="1425949" cy="1347231"/>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44BBA216-B1F7-5446-8E63-232C426E35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78622" y="2516729"/>
            <a:ext cx="1347231" cy="1347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checkerboard(across)">
                                      <p:cBhvr>
                                        <p:cTn id="7" dur="500"/>
                                        <p:tgtEl>
                                          <p:spTgt spid="82"/>
                                        </p:tgtEl>
                                      </p:cBhvr>
                                    </p:animEffect>
                                  </p:childTnLst>
                                </p:cTn>
                              </p:par>
                              <p:par>
                                <p:cTn id="8" presetID="5"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checkerboard(across)">
                                      <p:cBhvr>
                                        <p:cTn id="10" dur="500"/>
                                        <p:tgtEl>
                                          <p:spTgt spid="46"/>
                                        </p:tgtEl>
                                      </p:cBhvr>
                                    </p:animEffect>
                                  </p:childTnLst>
                                </p:cTn>
                              </p:par>
                              <p:par>
                                <p:cTn id="11" presetID="5" presetClass="entr" presetSubtype="1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checkerboard(across)">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18" name="Group 117">
            <a:extLst>
              <a:ext uri="{FF2B5EF4-FFF2-40B4-BE49-F238E27FC236}">
                <a16:creationId xmlns:a16="http://schemas.microsoft.com/office/drawing/2014/main" id="{9C5CB2E8-B3A7-4DE0-B2CC-736365263446}"/>
              </a:ext>
            </a:extLst>
          </p:cNvPr>
          <p:cNvGrpSpPr/>
          <p:nvPr/>
        </p:nvGrpSpPr>
        <p:grpSpPr>
          <a:xfrm>
            <a:off x="985826" y="1157981"/>
            <a:ext cx="662056" cy="662056"/>
            <a:chOff x="764723" y="3555165"/>
            <a:chExt cx="662056" cy="662056"/>
          </a:xfrm>
        </p:grpSpPr>
        <p:sp>
          <p:nvSpPr>
            <p:cNvPr id="119" name="Oval 118">
              <a:extLst>
                <a:ext uri="{FF2B5EF4-FFF2-40B4-BE49-F238E27FC236}">
                  <a16:creationId xmlns:a16="http://schemas.microsoft.com/office/drawing/2014/main" id="{4CD8841C-D453-44E7-9CE2-70317BC917D2}"/>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 name="Picture 121">
              <a:extLst>
                <a:ext uri="{FF2B5EF4-FFF2-40B4-BE49-F238E27FC236}">
                  <a16:creationId xmlns:a16="http://schemas.microsoft.com/office/drawing/2014/main" id="{CC4EB96D-DFD9-40AE-890E-7DA16AF16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sp>
        <p:nvSpPr>
          <p:cNvPr id="65" name="TextBox 64">
            <a:extLst>
              <a:ext uri="{FF2B5EF4-FFF2-40B4-BE49-F238E27FC236}">
                <a16:creationId xmlns:a16="http://schemas.microsoft.com/office/drawing/2014/main" id="{47E3BB71-B9EC-AC47-A51A-FE6141CA66CE}"/>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B12BB1CC-557D-FE4A-88A4-94CA71FF9E2F}"/>
              </a:ext>
            </a:extLst>
          </p:cNvPr>
          <p:cNvSpPr txBox="1"/>
          <p:nvPr/>
        </p:nvSpPr>
        <p:spPr>
          <a:xfrm>
            <a:off x="1609831" y="1157981"/>
            <a:ext cx="8177548" cy="784830"/>
          </a:xfrm>
          <a:prstGeom prst="rect">
            <a:avLst/>
          </a:prstGeom>
          <a:noFill/>
        </p:spPr>
        <p:txBody>
          <a:bodyPr wrap="square" rtlCol="0">
            <a:spAutoFit/>
          </a:bodyPr>
          <a:lstStyle/>
          <a:p>
            <a:r>
              <a:rPr lang="en-US" sz="1500" b="1" dirty="0">
                <a:solidFill>
                  <a:schemeClr val="accent1"/>
                </a:solidFill>
              </a:rPr>
              <a:t>Future Aspects – </a:t>
            </a:r>
            <a:r>
              <a:rPr lang="en-US" sz="1500" dirty="0"/>
              <a:t>The future of this research has a very wide domain since the technology always helps to raise and seek more and more points related to absenteeism and their related fields. The companies are spending millions to predict absenteeism which will eventually make their billions.</a:t>
            </a:r>
            <a:endParaRPr lang="en-US" sz="1400" dirty="0"/>
          </a:p>
        </p:txBody>
      </p:sp>
      <p:pic>
        <p:nvPicPr>
          <p:cNvPr id="3" name="Picture 2">
            <a:extLst>
              <a:ext uri="{FF2B5EF4-FFF2-40B4-BE49-F238E27FC236}">
                <a16:creationId xmlns:a16="http://schemas.microsoft.com/office/drawing/2014/main" id="{37898630-7B37-FD45-8CEA-E994B1454B6E}"/>
              </a:ext>
            </a:extLst>
          </p:cNvPr>
          <p:cNvPicPr>
            <a:picLocks noChangeAspect="1"/>
          </p:cNvPicPr>
          <p:nvPr/>
        </p:nvPicPr>
        <p:blipFill>
          <a:blip r:embed="rId4"/>
          <a:stretch>
            <a:fillRect/>
          </a:stretch>
        </p:blipFill>
        <p:spPr>
          <a:xfrm>
            <a:off x="2663865" y="2184612"/>
            <a:ext cx="4473854" cy="2324205"/>
          </a:xfrm>
          <a:prstGeom prst="rect">
            <a:avLst/>
          </a:prstGeom>
        </p:spPr>
      </p:pic>
    </p:spTree>
    <p:extLst>
      <p:ext uri="{BB962C8B-B14F-4D97-AF65-F5344CB8AC3E}">
        <p14:creationId xmlns:p14="http://schemas.microsoft.com/office/powerpoint/2010/main" val="2247963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2"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strips(downLeft)">
                                      <p:cBhvr>
                                        <p:cTn id="7" dur="500"/>
                                        <p:tgtEl>
                                          <p:spTgt spid="65"/>
                                        </p:tgtEl>
                                      </p:cBhvr>
                                    </p:animEffect>
                                  </p:childTnLst>
                                </p:cTn>
                              </p:par>
                              <p:par>
                                <p:cTn id="8" presetID="18" presetClass="entr" presetSubtype="12" fill="hold" grpId="2"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strips(downLeft)">
                                      <p:cBhvr>
                                        <p:cTn id="10" dur="500"/>
                                        <p:tgtEl>
                                          <p:spTgt spid="66"/>
                                        </p:tgtEl>
                                      </p:cBhvr>
                                    </p:animEffect>
                                  </p:childTnLst>
                                </p:cTn>
                              </p:par>
                              <p:par>
                                <p:cTn id="11" presetID="18" presetClass="entr" presetSubtype="1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trips(down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2"/>
      <p:bldP spid="66"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19" name="TextBox 118">
            <a:extLst>
              <a:ext uri="{FF2B5EF4-FFF2-40B4-BE49-F238E27FC236}">
                <a16:creationId xmlns:a16="http://schemas.microsoft.com/office/drawing/2014/main" id="{BBD17202-B0A7-4912-9A5D-8F55518824B3}"/>
              </a:ext>
            </a:extLst>
          </p:cNvPr>
          <p:cNvSpPr txBox="1"/>
          <p:nvPr/>
        </p:nvSpPr>
        <p:spPr>
          <a:xfrm>
            <a:off x="2631161" y="170843"/>
            <a:ext cx="6956721" cy="6155531"/>
          </a:xfrm>
          <a:prstGeom prst="rect">
            <a:avLst/>
          </a:prstGeom>
          <a:noFill/>
        </p:spPr>
        <p:txBody>
          <a:bodyPr wrap="square" rtlCol="0">
            <a:spAutoFit/>
          </a:bodyPr>
          <a:lstStyle/>
          <a:p>
            <a:pPr algn="ctr"/>
            <a:endParaRPr lang="en-US" sz="1400" b="1" dirty="0">
              <a:solidFill>
                <a:srgbClr val="A6A6A6"/>
              </a:solidFill>
              <a:latin typeface="Tw Cen MT" panose="020B0602020104020603" pitchFamily="34" charset="0"/>
            </a:endParaRPr>
          </a:p>
          <a:p>
            <a:pPr algn="ctr"/>
            <a:r>
              <a:rPr lang="en-US" sz="3200" b="1" u="sng" dirty="0">
                <a:solidFill>
                  <a:schemeClr val="accent1"/>
                </a:solidFill>
                <a:latin typeface="Tw Cen MT" panose="020B0602020104020603" pitchFamily="34" charset="0"/>
              </a:rPr>
              <a:t>Problem Introduction</a:t>
            </a:r>
          </a:p>
          <a:p>
            <a:pPr algn="ctr"/>
            <a:endParaRPr lang="en-US" sz="3200" b="1" u="sng" dirty="0">
              <a:solidFill>
                <a:schemeClr val="accent1"/>
              </a:solidFill>
              <a:latin typeface="Tw Cen MT" panose="020B0602020104020603" pitchFamily="34" charset="0"/>
            </a:endParaRPr>
          </a:p>
          <a:p>
            <a:pPr marL="285750" indent="-285750">
              <a:buFontTx/>
              <a:buChar char="-"/>
            </a:pPr>
            <a:r>
              <a:rPr lang="en-US" u="sng" dirty="0">
                <a:solidFill>
                  <a:schemeClr val="accent1"/>
                </a:solidFill>
              </a:rPr>
              <a:t>What is Absenteeism ?</a:t>
            </a:r>
          </a:p>
          <a:p>
            <a:r>
              <a:rPr lang="en-US" dirty="0"/>
              <a:t>Absenteeism in the workplace occurs when an employee chronically stays absent from work without cause.</a:t>
            </a:r>
          </a:p>
          <a:p>
            <a:endParaRPr lang="en-US" dirty="0"/>
          </a:p>
          <a:p>
            <a:pPr marL="285750" indent="-285750">
              <a:buFontTx/>
              <a:buChar char="-"/>
            </a:pPr>
            <a:r>
              <a:rPr lang="en-US" u="sng" dirty="0">
                <a:solidFill>
                  <a:schemeClr val="accent1"/>
                </a:solidFill>
              </a:rPr>
              <a:t>How this Project help ?</a:t>
            </a:r>
          </a:p>
          <a:p>
            <a:r>
              <a:rPr lang="en-US" dirty="0"/>
              <a:t>Reckon the precise probability of the absenteeism in an organization based on the possible extant in the data.</a:t>
            </a:r>
          </a:p>
          <a:p>
            <a:endParaRPr lang="en-US" dirty="0"/>
          </a:p>
          <a:p>
            <a:pPr marL="285750" indent="-285750">
              <a:buFontTx/>
              <a:buChar char="-"/>
            </a:pPr>
            <a:r>
              <a:rPr lang="en-US" u="sng" dirty="0">
                <a:solidFill>
                  <a:schemeClr val="accent1"/>
                </a:solidFill>
              </a:rPr>
              <a:t>How Data Science leverage ?</a:t>
            </a:r>
          </a:p>
          <a:p>
            <a:r>
              <a:rPr lang="en-US" dirty="0"/>
              <a:t>Previous studies only predicted the cause for absence, this modelling would help predict the likelihood of actual absence and exploit other models of classification (other than Artificial Intelligence).</a:t>
            </a:r>
          </a:p>
          <a:p>
            <a:endParaRPr lang="en-US" dirty="0"/>
          </a:p>
          <a:p>
            <a:pPr marL="285750" indent="-285750">
              <a:buFontTx/>
              <a:buChar char="-"/>
            </a:pPr>
            <a:r>
              <a:rPr lang="en-US" u="sng" dirty="0">
                <a:solidFill>
                  <a:schemeClr val="accent1"/>
                </a:solidFill>
              </a:rPr>
              <a:t>How Subject Matter Experts take edge advantage ?</a:t>
            </a:r>
          </a:p>
          <a:p>
            <a:r>
              <a:rPr lang="en-US" dirty="0"/>
              <a:t>Absenteeism is an indirect menace to profit. SME’s will have insights of pattern from this model.</a:t>
            </a:r>
          </a:p>
          <a:p>
            <a:endParaRPr lang="en-US" sz="1400" b="1" dirty="0">
              <a:solidFill>
                <a:srgbClr val="A6A6A6"/>
              </a:solidFill>
              <a:latin typeface="Tw Cen MT" panose="020B0602020104020603" pitchFamily="34" charset="0"/>
            </a:endParaRPr>
          </a:p>
          <a:p>
            <a:endParaRPr lang="en-US" sz="1400" b="1" dirty="0">
              <a:solidFill>
                <a:srgbClr val="A6A6A6"/>
              </a:solidFill>
              <a:latin typeface="Tw Cen MT" panose="020B0602020104020603" pitchFamily="34" charset="0"/>
            </a:endParaRPr>
          </a:p>
        </p:txBody>
      </p:sp>
      <p:pic>
        <p:nvPicPr>
          <p:cNvPr id="7" name="Picture 6">
            <a:extLst>
              <a:ext uri="{FF2B5EF4-FFF2-40B4-BE49-F238E27FC236}">
                <a16:creationId xmlns:a16="http://schemas.microsoft.com/office/drawing/2014/main" id="{14331A99-A934-4099-9190-67078252B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814" y="2432954"/>
            <a:ext cx="491242" cy="373514"/>
          </a:xfrm>
          <a:prstGeom prst="rect">
            <a:avLst/>
          </a:prstGeom>
        </p:spPr>
      </p:pic>
      <p:pic>
        <p:nvPicPr>
          <p:cNvPr id="60" name="Picture 59">
            <a:extLst>
              <a:ext uri="{FF2B5EF4-FFF2-40B4-BE49-F238E27FC236}">
                <a16:creationId xmlns:a16="http://schemas.microsoft.com/office/drawing/2014/main" id="{924AC204-2832-A74C-8676-46FA01DD3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522" y="3512771"/>
            <a:ext cx="491242" cy="373514"/>
          </a:xfrm>
          <a:prstGeom prst="rect">
            <a:avLst/>
          </a:prstGeom>
        </p:spPr>
      </p:pic>
      <p:pic>
        <p:nvPicPr>
          <p:cNvPr id="61" name="Picture 60">
            <a:extLst>
              <a:ext uri="{FF2B5EF4-FFF2-40B4-BE49-F238E27FC236}">
                <a16:creationId xmlns:a16="http://schemas.microsoft.com/office/drawing/2014/main" id="{2C64690C-2C78-0440-AECD-45C3EE9E5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697" y="4899167"/>
            <a:ext cx="491242" cy="373514"/>
          </a:xfrm>
          <a:prstGeom prst="rect">
            <a:avLst/>
          </a:prstGeom>
        </p:spPr>
      </p:pic>
    </p:spTree>
    <p:extLst>
      <p:ext uri="{BB962C8B-B14F-4D97-AF65-F5344CB8AC3E}">
        <p14:creationId xmlns:p14="http://schemas.microsoft.com/office/powerpoint/2010/main" val="36624960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checkerboard(across)">
                                      <p:cBhvr>
                                        <p:cTn id="10" dur="500"/>
                                        <p:tgtEl>
                                          <p:spTgt spid="60"/>
                                        </p:tgtEl>
                                      </p:cBhvr>
                                    </p:animEffect>
                                  </p:childTnLst>
                                </p:cTn>
                              </p:par>
                              <p:par>
                                <p:cTn id="11" presetID="5" presetClass="entr" presetSubtype="1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checkerboard(across)">
                                      <p:cBhvr>
                                        <p:cTn id="13" dur="500"/>
                                        <p:tgtEl>
                                          <p:spTgt spid="6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checkerboard(across)">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8876"/>
            <a:ext cx="11447503" cy="6858000"/>
            <a:chOff x="213096" y="8878"/>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8878"/>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96" name="Group 95">
            <a:extLst>
              <a:ext uri="{FF2B5EF4-FFF2-40B4-BE49-F238E27FC236}">
                <a16:creationId xmlns:a16="http://schemas.microsoft.com/office/drawing/2014/main" id="{183EA2CA-A17F-4A6A-AC3E-6F8757F77880}"/>
              </a:ext>
            </a:extLst>
          </p:cNvPr>
          <p:cNvGrpSpPr/>
          <p:nvPr/>
        </p:nvGrpSpPr>
        <p:grpSpPr>
          <a:xfrm>
            <a:off x="7976170" y="1491437"/>
            <a:ext cx="1805441" cy="1894017"/>
            <a:chOff x="6381342" y="2182683"/>
            <a:chExt cx="1805441" cy="1894017"/>
          </a:xfrm>
        </p:grpSpPr>
        <p:sp>
          <p:nvSpPr>
            <p:cNvPr id="97" name="Rectangle: Top Corners Rounded 96">
              <a:extLst>
                <a:ext uri="{FF2B5EF4-FFF2-40B4-BE49-F238E27FC236}">
                  <a16:creationId xmlns:a16="http://schemas.microsoft.com/office/drawing/2014/main"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D9A6427C-7201-480C-B8BA-C01C9BCA7B52}"/>
                </a:ext>
              </a:extLst>
            </p:cNvPr>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2018</a:t>
              </a:r>
            </a:p>
          </p:txBody>
        </p:sp>
        <p:sp>
          <p:nvSpPr>
            <p:cNvPr id="99" name="TextBox 98">
              <a:extLst>
                <a:ext uri="{FF2B5EF4-FFF2-40B4-BE49-F238E27FC236}">
                  <a16:creationId xmlns:a16="http://schemas.microsoft.com/office/drawing/2014/main" id="{74F68486-5533-4B47-B6BA-92533CBB4036}"/>
                </a:ext>
              </a:extLst>
            </p:cNvPr>
            <p:cNvSpPr txBox="1"/>
            <p:nvPr/>
          </p:nvSpPr>
          <p:spPr>
            <a:xfrm>
              <a:off x="6855525" y="2743125"/>
              <a:ext cx="894432"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43.4</a:t>
              </a:r>
            </a:p>
          </p:txBody>
        </p:sp>
      </p:grpSp>
      <p:grpSp>
        <p:nvGrpSpPr>
          <p:cNvPr id="100" name="Group 99">
            <a:extLst>
              <a:ext uri="{FF2B5EF4-FFF2-40B4-BE49-F238E27FC236}">
                <a16:creationId xmlns:a16="http://schemas.microsoft.com/office/drawing/2014/main" id="{12310FCA-56F2-4778-94B7-C1B5FD53AE20}"/>
              </a:ext>
            </a:extLst>
          </p:cNvPr>
          <p:cNvGrpSpPr/>
          <p:nvPr/>
        </p:nvGrpSpPr>
        <p:grpSpPr>
          <a:xfrm>
            <a:off x="5479293" y="1491437"/>
            <a:ext cx="1805441" cy="1894017"/>
            <a:chOff x="3884465" y="2182683"/>
            <a:chExt cx="1805441" cy="1894017"/>
          </a:xfrm>
        </p:grpSpPr>
        <p:sp>
          <p:nvSpPr>
            <p:cNvPr id="101" name="Rectangle: Top Corners Rounded 100">
              <a:extLst>
                <a:ext uri="{FF2B5EF4-FFF2-40B4-BE49-F238E27FC236}">
                  <a16:creationId xmlns:a16="http://schemas.microsoft.com/office/drawing/2014/main"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3919267-9DA5-4811-B4F4-94D72398E7FD}"/>
                </a:ext>
              </a:extLst>
            </p:cNvPr>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2014</a:t>
              </a:r>
            </a:p>
          </p:txBody>
        </p:sp>
        <p:sp>
          <p:nvSpPr>
            <p:cNvPr id="103" name="TextBox 102">
              <a:extLst>
                <a:ext uri="{FF2B5EF4-FFF2-40B4-BE49-F238E27FC236}">
                  <a16:creationId xmlns:a16="http://schemas.microsoft.com/office/drawing/2014/main" id="{FECB41C1-3E79-45AA-B100-38C9E092C776}"/>
                </a:ext>
              </a:extLst>
            </p:cNvPr>
            <p:cNvSpPr txBox="1"/>
            <p:nvPr/>
          </p:nvSpPr>
          <p:spPr>
            <a:xfrm>
              <a:off x="4251480" y="2723444"/>
              <a:ext cx="1087440"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26.78</a:t>
              </a:r>
            </a:p>
          </p:txBody>
        </p:sp>
      </p:grpSp>
      <p:grpSp>
        <p:nvGrpSpPr>
          <p:cNvPr id="104" name="Group 103">
            <a:extLst>
              <a:ext uri="{FF2B5EF4-FFF2-40B4-BE49-F238E27FC236}">
                <a16:creationId xmlns:a16="http://schemas.microsoft.com/office/drawing/2014/main" id="{A87830BE-EEF7-4034-8ABE-3212DB467DB4}"/>
              </a:ext>
            </a:extLst>
          </p:cNvPr>
          <p:cNvGrpSpPr/>
          <p:nvPr/>
        </p:nvGrpSpPr>
        <p:grpSpPr>
          <a:xfrm>
            <a:off x="2982416" y="1491437"/>
            <a:ext cx="1805441" cy="1894017"/>
            <a:chOff x="1387588" y="2182683"/>
            <a:chExt cx="1805441" cy="1894017"/>
          </a:xfrm>
        </p:grpSpPr>
        <p:sp>
          <p:nvSpPr>
            <p:cNvPr id="105" name="Rectangle: Top Corners Rounded 104">
              <a:extLst>
                <a:ext uri="{FF2B5EF4-FFF2-40B4-BE49-F238E27FC236}">
                  <a16:creationId xmlns:a16="http://schemas.microsoft.com/office/drawing/2014/main"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5D8301A0-49D9-41A5-A227-2E35458E6401}"/>
                </a:ext>
              </a:extLst>
            </p:cNvPr>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2010</a:t>
              </a:r>
            </a:p>
          </p:txBody>
        </p:sp>
        <p:sp>
          <p:nvSpPr>
            <p:cNvPr id="107" name="TextBox 106">
              <a:extLst>
                <a:ext uri="{FF2B5EF4-FFF2-40B4-BE49-F238E27FC236}">
                  <a16:creationId xmlns:a16="http://schemas.microsoft.com/office/drawing/2014/main" id="{236675CF-5B12-4D6B-8C03-F29656450255}"/>
                </a:ext>
              </a:extLst>
            </p:cNvPr>
            <p:cNvSpPr txBox="1"/>
            <p:nvPr/>
          </p:nvSpPr>
          <p:spPr>
            <a:xfrm>
              <a:off x="1737122" y="2772819"/>
              <a:ext cx="1165440"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14.67</a:t>
              </a:r>
            </a:p>
          </p:txBody>
        </p:sp>
      </p:grpSp>
      <p:sp>
        <p:nvSpPr>
          <p:cNvPr id="108" name="Freeform: Shape 107">
            <a:extLst>
              <a:ext uri="{FF2B5EF4-FFF2-40B4-BE49-F238E27FC236}">
                <a16:creationId xmlns:a16="http://schemas.microsoft.com/office/drawing/2014/main" id="{48958204-CE05-4E79-AC55-C76FBB79E37F}"/>
              </a:ext>
            </a:extLst>
          </p:cNvPr>
          <p:cNvSpPr/>
          <p:nvPr/>
        </p:nvSpPr>
        <p:spPr>
          <a:xfrm flipV="1">
            <a:off x="3089346"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406A5A75-24F0-496A-82D6-E2B37B100BBD}"/>
              </a:ext>
            </a:extLst>
          </p:cNvPr>
          <p:cNvSpPr/>
          <p:nvPr/>
        </p:nvSpPr>
        <p:spPr>
          <a:xfrm flipV="1">
            <a:off x="5586223"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B8C3E14B-EBB2-49A7-9A4E-9C6AFAF9A364}"/>
              </a:ext>
            </a:extLst>
          </p:cNvPr>
          <p:cNvSpPr/>
          <p:nvPr/>
        </p:nvSpPr>
        <p:spPr>
          <a:xfrm flipV="1">
            <a:off x="8083100"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8D94F991-2744-4D5C-BE57-A0C261539D2C}"/>
              </a:ext>
            </a:extLst>
          </p:cNvPr>
          <p:cNvGrpSpPr/>
          <p:nvPr/>
        </p:nvGrpSpPr>
        <p:grpSpPr>
          <a:xfrm>
            <a:off x="3009372" y="3107561"/>
            <a:ext cx="1704180" cy="871240"/>
            <a:chOff x="1414544" y="3798807"/>
            <a:chExt cx="1704180" cy="871240"/>
          </a:xfrm>
        </p:grpSpPr>
        <p:sp>
          <p:nvSpPr>
            <p:cNvPr id="115" name="TextBox 114">
              <a:extLst>
                <a:ext uri="{FF2B5EF4-FFF2-40B4-BE49-F238E27FC236}">
                  <a16:creationId xmlns:a16="http://schemas.microsoft.com/office/drawing/2014/main" id="{8721CE74-40AC-4223-B129-B3A270C7429B}"/>
                </a:ext>
              </a:extLst>
            </p:cNvPr>
            <p:cNvSpPr txBox="1"/>
            <p:nvPr/>
          </p:nvSpPr>
          <p:spPr>
            <a:xfrm>
              <a:off x="1414544" y="3798807"/>
              <a:ext cx="1704180" cy="338554"/>
            </a:xfrm>
            <a:prstGeom prst="rect">
              <a:avLst/>
            </a:prstGeom>
            <a:noFill/>
          </p:spPr>
          <p:txBody>
            <a:bodyPr wrap="square" rtlCol="0">
              <a:spAutoFit/>
            </a:bodyPr>
            <a:lstStyle/>
            <a:p>
              <a:pPr algn="ctr"/>
              <a:r>
                <a:rPr lang="en-US" sz="1600" b="1" dirty="0">
                  <a:solidFill>
                    <a:srgbClr val="FF5969"/>
                  </a:solidFill>
                  <a:latin typeface="Tw Cen MT" panose="020B0602020104020603" pitchFamily="34" charset="0"/>
                </a:rPr>
                <a:t>Loss Percentage</a:t>
              </a:r>
            </a:p>
          </p:txBody>
        </p:sp>
        <p:sp>
          <p:nvSpPr>
            <p:cNvPr id="116" name="TextBox 115">
              <a:extLst>
                <a:ext uri="{FF2B5EF4-FFF2-40B4-BE49-F238E27FC236}">
                  <a16:creationId xmlns:a16="http://schemas.microsoft.com/office/drawing/2014/main" id="{FC94FF53-E358-452A-A5CE-3296318ABBE9}"/>
                </a:ext>
              </a:extLst>
            </p:cNvPr>
            <p:cNvSpPr txBox="1"/>
            <p:nvPr/>
          </p:nvSpPr>
          <p:spPr>
            <a:xfrm>
              <a:off x="1488849"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Negative effect on Productivity</a:t>
              </a:r>
            </a:p>
          </p:txBody>
        </p:sp>
      </p:grpSp>
      <p:grpSp>
        <p:nvGrpSpPr>
          <p:cNvPr id="117" name="Group 116">
            <a:extLst>
              <a:ext uri="{FF2B5EF4-FFF2-40B4-BE49-F238E27FC236}">
                <a16:creationId xmlns:a16="http://schemas.microsoft.com/office/drawing/2014/main" id="{860A9D1F-EDAE-418D-A3C8-F8109A2B052A}"/>
              </a:ext>
            </a:extLst>
          </p:cNvPr>
          <p:cNvGrpSpPr/>
          <p:nvPr/>
        </p:nvGrpSpPr>
        <p:grpSpPr>
          <a:xfrm>
            <a:off x="5546743" y="3093893"/>
            <a:ext cx="1693621" cy="884908"/>
            <a:chOff x="3951915" y="3785139"/>
            <a:chExt cx="1693621" cy="884908"/>
          </a:xfrm>
        </p:grpSpPr>
        <p:sp>
          <p:nvSpPr>
            <p:cNvPr id="118" name="TextBox 117">
              <a:extLst>
                <a:ext uri="{FF2B5EF4-FFF2-40B4-BE49-F238E27FC236}">
                  <a16:creationId xmlns:a16="http://schemas.microsoft.com/office/drawing/2014/main" id="{91705BAF-DCDA-4FDC-8DA1-1FBA870AE5C8}"/>
                </a:ext>
              </a:extLst>
            </p:cNvPr>
            <p:cNvSpPr txBox="1"/>
            <p:nvPr/>
          </p:nvSpPr>
          <p:spPr>
            <a:xfrm>
              <a:off x="3951915" y="3785139"/>
              <a:ext cx="1693621" cy="338554"/>
            </a:xfrm>
            <a:prstGeom prst="rect">
              <a:avLst/>
            </a:prstGeom>
            <a:noFill/>
          </p:spPr>
          <p:txBody>
            <a:bodyPr wrap="square" rtlCol="0">
              <a:spAutoFit/>
            </a:bodyPr>
            <a:lstStyle/>
            <a:p>
              <a:pPr algn="ctr"/>
              <a:r>
                <a:rPr lang="en-US" sz="1600" b="1" dirty="0">
                  <a:solidFill>
                    <a:srgbClr val="52CBBE"/>
                  </a:solidFill>
                  <a:latin typeface="Tw Cen MT" panose="020B0602020104020603" pitchFamily="34" charset="0"/>
                </a:rPr>
                <a:t>Loss Percentage</a:t>
              </a:r>
            </a:p>
          </p:txBody>
        </p:sp>
        <p:sp>
          <p:nvSpPr>
            <p:cNvPr id="119" name="TextBox 118">
              <a:extLst>
                <a:ext uri="{FF2B5EF4-FFF2-40B4-BE49-F238E27FC236}">
                  <a16:creationId xmlns:a16="http://schemas.microsoft.com/office/drawing/2014/main" id="{BBD17202-B0A7-4912-9A5D-8F55518824B3}"/>
                </a:ext>
              </a:extLst>
            </p:cNvPr>
            <p:cNvSpPr txBox="1"/>
            <p:nvPr/>
          </p:nvSpPr>
          <p:spPr>
            <a:xfrm>
              <a:off x="3977674"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Negative effect on Finances</a:t>
              </a:r>
            </a:p>
          </p:txBody>
        </p:sp>
      </p:grpSp>
      <p:grpSp>
        <p:nvGrpSpPr>
          <p:cNvPr id="120" name="Group 119">
            <a:extLst>
              <a:ext uri="{FF2B5EF4-FFF2-40B4-BE49-F238E27FC236}">
                <a16:creationId xmlns:a16="http://schemas.microsoft.com/office/drawing/2014/main" id="{1F66AC79-730F-4E07-974E-4F08542F2C4A}"/>
              </a:ext>
            </a:extLst>
          </p:cNvPr>
          <p:cNvGrpSpPr/>
          <p:nvPr/>
        </p:nvGrpSpPr>
        <p:grpSpPr>
          <a:xfrm>
            <a:off x="8055217" y="3108524"/>
            <a:ext cx="1693621" cy="870277"/>
            <a:chOff x="6460389" y="3799770"/>
            <a:chExt cx="1693621" cy="870277"/>
          </a:xfrm>
        </p:grpSpPr>
        <p:sp>
          <p:nvSpPr>
            <p:cNvPr id="121" name="TextBox 120">
              <a:extLst>
                <a:ext uri="{FF2B5EF4-FFF2-40B4-BE49-F238E27FC236}">
                  <a16:creationId xmlns:a16="http://schemas.microsoft.com/office/drawing/2014/main" id="{D025EBC6-5731-4D97-B58C-0E0C20D47817}"/>
                </a:ext>
              </a:extLst>
            </p:cNvPr>
            <p:cNvSpPr txBox="1"/>
            <p:nvPr/>
          </p:nvSpPr>
          <p:spPr>
            <a:xfrm>
              <a:off x="6460389" y="3799770"/>
              <a:ext cx="1693621" cy="338554"/>
            </a:xfrm>
            <a:prstGeom prst="rect">
              <a:avLst/>
            </a:prstGeom>
            <a:noFill/>
          </p:spPr>
          <p:txBody>
            <a:bodyPr wrap="square" rtlCol="0">
              <a:spAutoFit/>
            </a:bodyPr>
            <a:lstStyle/>
            <a:p>
              <a:pPr algn="ctr"/>
              <a:r>
                <a:rPr lang="en-US" sz="1600" b="1" dirty="0">
                  <a:solidFill>
                    <a:srgbClr val="FEC630"/>
                  </a:solidFill>
                  <a:latin typeface="Tw Cen MT" panose="020B0602020104020603" pitchFamily="34" charset="0"/>
                </a:rPr>
                <a:t>Loss Percentage</a:t>
              </a:r>
            </a:p>
          </p:txBody>
        </p:sp>
        <p:sp>
          <p:nvSpPr>
            <p:cNvPr id="122" name="TextBox 121">
              <a:extLst>
                <a:ext uri="{FF2B5EF4-FFF2-40B4-BE49-F238E27FC236}">
                  <a16:creationId xmlns:a16="http://schemas.microsoft.com/office/drawing/2014/main" id="{B38973E8-8FEC-48EF-89C3-A1086AD31515}"/>
                </a:ext>
              </a:extLst>
            </p:cNvPr>
            <p:cNvSpPr txBox="1"/>
            <p:nvPr/>
          </p:nvSpPr>
          <p:spPr>
            <a:xfrm>
              <a:off x="6488272"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Negative effect on Team Morale</a:t>
              </a:r>
            </a:p>
          </p:txBody>
        </p:sp>
      </p:grpSp>
      <p:pic>
        <p:nvPicPr>
          <p:cNvPr id="3" name="Picture 2">
            <a:extLst>
              <a:ext uri="{FF2B5EF4-FFF2-40B4-BE49-F238E27FC236}">
                <a16:creationId xmlns:a16="http://schemas.microsoft.com/office/drawing/2014/main"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659" y="4229239"/>
            <a:ext cx="894354" cy="894352"/>
          </a:xfrm>
          <a:prstGeom prst="rect">
            <a:avLst/>
          </a:prstGeom>
        </p:spPr>
      </p:pic>
      <p:pic>
        <p:nvPicPr>
          <p:cNvPr id="7" name="Picture 6">
            <a:extLst>
              <a:ext uri="{FF2B5EF4-FFF2-40B4-BE49-F238E27FC236}">
                <a16:creationId xmlns:a16="http://schemas.microsoft.com/office/drawing/2014/main"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7" y="4229326"/>
            <a:ext cx="897858" cy="897856"/>
          </a:xfrm>
          <a:prstGeom prst="rect">
            <a:avLst/>
          </a:prstGeom>
        </p:spPr>
      </p:pic>
      <p:pic>
        <p:nvPicPr>
          <p:cNvPr id="9" name="Picture 8">
            <a:extLst>
              <a:ext uri="{FF2B5EF4-FFF2-40B4-BE49-F238E27FC236}">
                <a16:creationId xmlns:a16="http://schemas.microsoft.com/office/drawing/2014/main"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1674" y="4229239"/>
            <a:ext cx="907482" cy="907480"/>
          </a:xfrm>
          <a:prstGeom prst="rect">
            <a:avLst/>
          </a:prstGeom>
        </p:spPr>
      </p:pic>
      <p:sp>
        <p:nvSpPr>
          <p:cNvPr id="60" name="TextBox 59">
            <a:extLst>
              <a:ext uri="{FF2B5EF4-FFF2-40B4-BE49-F238E27FC236}">
                <a16:creationId xmlns:a16="http://schemas.microsoft.com/office/drawing/2014/main" id="{F6E0A168-D895-9144-B13B-A68B28F5EF27}"/>
              </a:ext>
            </a:extLst>
          </p:cNvPr>
          <p:cNvSpPr txBox="1"/>
          <p:nvPr/>
        </p:nvSpPr>
        <p:spPr>
          <a:xfrm>
            <a:off x="3954734" y="117429"/>
            <a:ext cx="4785673"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Impact of the Absenteeism</a:t>
            </a:r>
          </a:p>
        </p:txBody>
      </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anim calcmode="lin" valueType="num">
                                      <p:cBhvr>
                                        <p:cTn id="8" dur="500" fill="hold"/>
                                        <p:tgtEl>
                                          <p:spTgt spid="108"/>
                                        </p:tgtEl>
                                        <p:attrNameLst>
                                          <p:attrName>ppt_x</p:attrName>
                                        </p:attrNameLst>
                                      </p:cBhvr>
                                      <p:tavLst>
                                        <p:tav tm="0">
                                          <p:val>
                                            <p:strVal val="#ppt_x"/>
                                          </p:val>
                                        </p:tav>
                                        <p:tav tm="100000">
                                          <p:val>
                                            <p:strVal val="#ppt_x"/>
                                          </p:val>
                                        </p:tav>
                                      </p:tavLst>
                                    </p:anim>
                                    <p:anim calcmode="lin" valueType="num">
                                      <p:cBhvr>
                                        <p:cTn id="9" dur="500" fill="hold"/>
                                        <p:tgtEl>
                                          <p:spTgt spid="10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anim calcmode="lin" valueType="num">
                                      <p:cBhvr>
                                        <p:cTn id="14" dur="500" fill="hold"/>
                                        <p:tgtEl>
                                          <p:spTgt spid="104"/>
                                        </p:tgtEl>
                                        <p:attrNameLst>
                                          <p:attrName>ppt_x</p:attrName>
                                        </p:attrNameLst>
                                      </p:cBhvr>
                                      <p:tavLst>
                                        <p:tav tm="0">
                                          <p:val>
                                            <p:strVal val="#ppt_x"/>
                                          </p:val>
                                        </p:tav>
                                        <p:tav tm="100000">
                                          <p:val>
                                            <p:strVal val="#ppt_x"/>
                                          </p:val>
                                        </p:tav>
                                      </p:tavLst>
                                    </p:anim>
                                    <p:anim calcmode="lin" valueType="num">
                                      <p:cBhvr>
                                        <p:cTn id="15" dur="500" fill="hold"/>
                                        <p:tgtEl>
                                          <p:spTgt spid="10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500" fill="hold"/>
                                        <p:tgtEl>
                                          <p:spTgt spid="114"/>
                                        </p:tgtEl>
                                        <p:attrNameLst>
                                          <p:attrName>ppt_w</p:attrName>
                                        </p:attrNameLst>
                                      </p:cBhvr>
                                      <p:tavLst>
                                        <p:tav tm="0">
                                          <p:val>
                                            <p:fltVal val="0"/>
                                          </p:val>
                                        </p:tav>
                                        <p:tav tm="100000">
                                          <p:val>
                                            <p:strVal val="#ppt_w"/>
                                          </p:val>
                                        </p:tav>
                                      </p:tavLst>
                                    </p:anim>
                                    <p:anim calcmode="lin" valueType="num">
                                      <p:cBhvr>
                                        <p:cTn id="20" dur="500" fill="hold"/>
                                        <p:tgtEl>
                                          <p:spTgt spid="114"/>
                                        </p:tgtEl>
                                        <p:attrNameLst>
                                          <p:attrName>ppt_h</p:attrName>
                                        </p:attrNameLst>
                                      </p:cBhvr>
                                      <p:tavLst>
                                        <p:tav tm="0">
                                          <p:val>
                                            <p:fltVal val="0"/>
                                          </p:val>
                                        </p:tav>
                                        <p:tav tm="100000">
                                          <p:val>
                                            <p:strVal val="#ppt_h"/>
                                          </p:val>
                                        </p:tav>
                                      </p:tavLst>
                                    </p:anim>
                                    <p:animEffect transition="in" filter="fade">
                                      <p:cBhvr>
                                        <p:cTn id="21" dur="500"/>
                                        <p:tgtEl>
                                          <p:spTgt spid="114"/>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anim calcmode="lin" valueType="num">
                                      <p:cBhvr>
                                        <p:cTn id="31" dur="500" fill="hold"/>
                                        <p:tgtEl>
                                          <p:spTgt spid="109"/>
                                        </p:tgtEl>
                                        <p:attrNameLst>
                                          <p:attrName>ppt_x</p:attrName>
                                        </p:attrNameLst>
                                      </p:cBhvr>
                                      <p:tavLst>
                                        <p:tav tm="0">
                                          <p:val>
                                            <p:strVal val="#ppt_x"/>
                                          </p:val>
                                        </p:tav>
                                        <p:tav tm="100000">
                                          <p:val>
                                            <p:strVal val="#ppt_x"/>
                                          </p:val>
                                        </p:tav>
                                      </p:tavLst>
                                    </p:anim>
                                    <p:anim calcmode="lin" valueType="num">
                                      <p:cBhvr>
                                        <p:cTn id="32" dur="500" fill="hold"/>
                                        <p:tgtEl>
                                          <p:spTgt spid="10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anim calcmode="lin" valueType="num">
                                      <p:cBhvr>
                                        <p:cTn id="37" dur="500" fill="hold"/>
                                        <p:tgtEl>
                                          <p:spTgt spid="100"/>
                                        </p:tgtEl>
                                        <p:attrNameLst>
                                          <p:attrName>ppt_x</p:attrName>
                                        </p:attrNameLst>
                                      </p:cBhvr>
                                      <p:tavLst>
                                        <p:tav tm="0">
                                          <p:val>
                                            <p:strVal val="#ppt_x"/>
                                          </p:val>
                                        </p:tav>
                                        <p:tav tm="100000">
                                          <p:val>
                                            <p:strVal val="#ppt_x"/>
                                          </p:val>
                                        </p:tav>
                                      </p:tavLst>
                                    </p:anim>
                                    <p:anim calcmode="lin" valueType="num">
                                      <p:cBhvr>
                                        <p:cTn id="38" dur="500" fill="hold"/>
                                        <p:tgtEl>
                                          <p:spTgt spid="100"/>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p:cTn id="42" dur="500" fill="hold"/>
                                        <p:tgtEl>
                                          <p:spTgt spid="117"/>
                                        </p:tgtEl>
                                        <p:attrNameLst>
                                          <p:attrName>ppt_w</p:attrName>
                                        </p:attrNameLst>
                                      </p:cBhvr>
                                      <p:tavLst>
                                        <p:tav tm="0">
                                          <p:val>
                                            <p:fltVal val="0"/>
                                          </p:val>
                                        </p:tav>
                                        <p:tav tm="100000">
                                          <p:val>
                                            <p:strVal val="#ppt_w"/>
                                          </p:val>
                                        </p:tav>
                                      </p:tavLst>
                                    </p:anim>
                                    <p:anim calcmode="lin" valueType="num">
                                      <p:cBhvr>
                                        <p:cTn id="43" dur="500" fill="hold"/>
                                        <p:tgtEl>
                                          <p:spTgt spid="117"/>
                                        </p:tgtEl>
                                        <p:attrNameLst>
                                          <p:attrName>ppt_h</p:attrName>
                                        </p:attrNameLst>
                                      </p:cBhvr>
                                      <p:tavLst>
                                        <p:tav tm="0">
                                          <p:val>
                                            <p:fltVal val="0"/>
                                          </p:val>
                                        </p:tav>
                                        <p:tav tm="100000">
                                          <p:val>
                                            <p:strVal val="#ppt_h"/>
                                          </p:val>
                                        </p:tav>
                                      </p:tavLst>
                                    </p:anim>
                                    <p:animEffect transition="in" filter="fade">
                                      <p:cBhvr>
                                        <p:cTn id="44" dur="500"/>
                                        <p:tgtEl>
                                          <p:spTgt spid="117"/>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110"/>
                                        </p:tgtEl>
                                        <p:attrNameLst>
                                          <p:attrName>style.visibility</p:attrName>
                                        </p:attrNameLst>
                                      </p:cBhvr>
                                      <p:to>
                                        <p:strVal val="visible"/>
                                      </p:to>
                                    </p:set>
                                    <p:animEffect transition="in" filter="fade">
                                      <p:cBhvr>
                                        <p:cTn id="53" dur="500"/>
                                        <p:tgtEl>
                                          <p:spTgt spid="110"/>
                                        </p:tgtEl>
                                      </p:cBhvr>
                                    </p:animEffect>
                                    <p:anim calcmode="lin" valueType="num">
                                      <p:cBhvr>
                                        <p:cTn id="54" dur="500" fill="hold"/>
                                        <p:tgtEl>
                                          <p:spTgt spid="110"/>
                                        </p:tgtEl>
                                        <p:attrNameLst>
                                          <p:attrName>ppt_x</p:attrName>
                                        </p:attrNameLst>
                                      </p:cBhvr>
                                      <p:tavLst>
                                        <p:tav tm="0">
                                          <p:val>
                                            <p:strVal val="#ppt_x"/>
                                          </p:val>
                                        </p:tav>
                                        <p:tav tm="100000">
                                          <p:val>
                                            <p:strVal val="#ppt_x"/>
                                          </p:val>
                                        </p:tav>
                                      </p:tavLst>
                                    </p:anim>
                                    <p:anim calcmode="lin" valueType="num">
                                      <p:cBhvr>
                                        <p:cTn id="55" dur="500" fill="hold"/>
                                        <p:tgtEl>
                                          <p:spTgt spid="110"/>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500"/>
                                        <p:tgtEl>
                                          <p:spTgt spid="96"/>
                                        </p:tgtEl>
                                      </p:cBhvr>
                                    </p:animEffect>
                                    <p:anim calcmode="lin" valueType="num">
                                      <p:cBhvr>
                                        <p:cTn id="60" dur="500" fill="hold"/>
                                        <p:tgtEl>
                                          <p:spTgt spid="96"/>
                                        </p:tgtEl>
                                        <p:attrNameLst>
                                          <p:attrName>ppt_x</p:attrName>
                                        </p:attrNameLst>
                                      </p:cBhvr>
                                      <p:tavLst>
                                        <p:tav tm="0">
                                          <p:val>
                                            <p:strVal val="#ppt_x"/>
                                          </p:val>
                                        </p:tav>
                                        <p:tav tm="100000">
                                          <p:val>
                                            <p:strVal val="#ppt_x"/>
                                          </p:val>
                                        </p:tav>
                                      </p:tavLst>
                                    </p:anim>
                                    <p:anim calcmode="lin" valueType="num">
                                      <p:cBhvr>
                                        <p:cTn id="61" dur="500" fill="hold"/>
                                        <p:tgtEl>
                                          <p:spTgt spid="96"/>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120"/>
                                        </p:tgtEl>
                                        <p:attrNameLst>
                                          <p:attrName>style.visibility</p:attrName>
                                        </p:attrNameLst>
                                      </p:cBhvr>
                                      <p:to>
                                        <p:strVal val="visible"/>
                                      </p:to>
                                    </p:set>
                                    <p:anim calcmode="lin" valueType="num">
                                      <p:cBhvr>
                                        <p:cTn id="65" dur="500" fill="hold"/>
                                        <p:tgtEl>
                                          <p:spTgt spid="120"/>
                                        </p:tgtEl>
                                        <p:attrNameLst>
                                          <p:attrName>ppt_w</p:attrName>
                                        </p:attrNameLst>
                                      </p:cBhvr>
                                      <p:tavLst>
                                        <p:tav tm="0">
                                          <p:val>
                                            <p:fltVal val="0"/>
                                          </p:val>
                                        </p:tav>
                                        <p:tav tm="100000">
                                          <p:val>
                                            <p:strVal val="#ppt_w"/>
                                          </p:val>
                                        </p:tav>
                                      </p:tavLst>
                                    </p:anim>
                                    <p:anim calcmode="lin" valueType="num">
                                      <p:cBhvr>
                                        <p:cTn id="66" dur="500" fill="hold"/>
                                        <p:tgtEl>
                                          <p:spTgt spid="120"/>
                                        </p:tgtEl>
                                        <p:attrNameLst>
                                          <p:attrName>ppt_h</p:attrName>
                                        </p:attrNameLst>
                                      </p:cBhvr>
                                      <p:tavLst>
                                        <p:tav tm="0">
                                          <p:val>
                                            <p:fltVal val="0"/>
                                          </p:val>
                                        </p:tav>
                                        <p:tav tm="100000">
                                          <p:val>
                                            <p:strVal val="#ppt_h"/>
                                          </p:val>
                                        </p:tav>
                                      </p:tavLst>
                                    </p:anim>
                                    <p:animEffect transition="in" filter="fade">
                                      <p:cBhvr>
                                        <p:cTn id="67" dur="500"/>
                                        <p:tgtEl>
                                          <p:spTgt spid="120"/>
                                        </p:tgtEl>
                                      </p:cBhvr>
                                    </p:animEffect>
                                  </p:childTnLst>
                                </p:cTn>
                              </p:par>
                              <p:par>
                                <p:cTn id="68" presetID="53" presetClass="entr" presetSubtype="16"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500" fill="hold"/>
                                        <p:tgtEl>
                                          <p:spTgt spid="9"/>
                                        </p:tgtEl>
                                        <p:attrNameLst>
                                          <p:attrName>ppt_w</p:attrName>
                                        </p:attrNameLst>
                                      </p:cBhvr>
                                      <p:tavLst>
                                        <p:tav tm="0">
                                          <p:val>
                                            <p:fltVal val="0"/>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02923" y="0"/>
            <a:ext cx="11447503" cy="6858000"/>
            <a:chOff x="213096" y="8878"/>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8878"/>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21" name="TextBox 120">
            <a:extLst>
              <a:ext uri="{FF2B5EF4-FFF2-40B4-BE49-F238E27FC236}">
                <a16:creationId xmlns:a16="http://schemas.microsoft.com/office/drawing/2014/main" id="{D025EBC6-5731-4D97-B58C-0E0C20D47817}"/>
              </a:ext>
            </a:extLst>
          </p:cNvPr>
          <p:cNvSpPr txBox="1"/>
          <p:nvPr/>
        </p:nvSpPr>
        <p:spPr>
          <a:xfrm>
            <a:off x="2998782" y="1303578"/>
            <a:ext cx="7591978" cy="1569660"/>
          </a:xfrm>
          <a:prstGeom prst="rect">
            <a:avLst/>
          </a:prstGeom>
          <a:noFill/>
        </p:spPr>
        <p:txBody>
          <a:bodyPr wrap="square" rtlCol="0">
            <a:spAutoFit/>
          </a:bodyPr>
          <a:lstStyle/>
          <a:p>
            <a:pPr marL="285750" indent="-285750">
              <a:buFontTx/>
              <a:buChar char="-"/>
            </a:pPr>
            <a:r>
              <a:rPr lang="en-US" sz="1600" dirty="0"/>
              <a:t>We Can irrefutably say that both workers and employers may be adversely impacted by absenteeism. The employer runs the risk of efficiency and labor costs being lost, eventually impacting the bottom line of the corporation.</a:t>
            </a:r>
          </a:p>
          <a:p>
            <a:r>
              <a:rPr lang="en-US" sz="1600" dirty="0"/>
              <a:t> </a:t>
            </a:r>
          </a:p>
          <a:p>
            <a:pPr marL="285750" indent="-285750">
              <a:buFontTx/>
              <a:buChar char="-"/>
            </a:pPr>
            <a:r>
              <a:rPr lang="en-US" sz="1600" dirty="0"/>
              <a:t>In addition, chronic absenteeism leads to employee turnover, contributing to higher labor and recruiting costs when it is necessary to bring replacement workers on board.</a:t>
            </a:r>
          </a:p>
        </p:txBody>
      </p:sp>
      <p:sp>
        <p:nvSpPr>
          <p:cNvPr id="60" name="TextBox 59">
            <a:extLst>
              <a:ext uri="{FF2B5EF4-FFF2-40B4-BE49-F238E27FC236}">
                <a16:creationId xmlns:a16="http://schemas.microsoft.com/office/drawing/2014/main" id="{F6E0A168-D895-9144-B13B-A68B28F5EF27}"/>
              </a:ext>
            </a:extLst>
          </p:cNvPr>
          <p:cNvSpPr txBox="1"/>
          <p:nvPr/>
        </p:nvSpPr>
        <p:spPr>
          <a:xfrm>
            <a:off x="3954734" y="117429"/>
            <a:ext cx="4964385"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Initial Thought (Hypothesis)</a:t>
            </a:r>
          </a:p>
        </p:txBody>
      </p:sp>
    </p:spTree>
    <p:extLst>
      <p:ext uri="{BB962C8B-B14F-4D97-AF65-F5344CB8AC3E}">
        <p14:creationId xmlns:p14="http://schemas.microsoft.com/office/powerpoint/2010/main" val="23436828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10160"/>
            <a:ext cx="9961092" cy="6858000"/>
            <a:chOff x="491575" y="1016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1016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3"/>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aphicFrame>
        <p:nvGraphicFramePr>
          <p:cNvPr id="5" name="Table 4">
            <a:extLst>
              <a:ext uri="{FF2B5EF4-FFF2-40B4-BE49-F238E27FC236}">
                <a16:creationId xmlns:a16="http://schemas.microsoft.com/office/drawing/2014/main" id="{B8A7226F-96F3-8C47-8C63-37DD00036969}"/>
              </a:ext>
            </a:extLst>
          </p:cNvPr>
          <p:cNvGraphicFramePr>
            <a:graphicFrameLocks noGrp="1"/>
          </p:cNvGraphicFramePr>
          <p:nvPr>
            <p:extLst>
              <p:ext uri="{D42A27DB-BD31-4B8C-83A1-F6EECF244321}">
                <p14:modId xmlns:p14="http://schemas.microsoft.com/office/powerpoint/2010/main" val="435198785"/>
              </p:ext>
            </p:extLst>
          </p:nvPr>
        </p:nvGraphicFramePr>
        <p:xfrm>
          <a:off x="2016752" y="1545677"/>
          <a:ext cx="7768874" cy="4815840"/>
        </p:xfrm>
        <a:graphic>
          <a:graphicData uri="http://schemas.openxmlformats.org/drawingml/2006/table">
            <a:tbl>
              <a:tblPr firstRow="1" bandRow="1">
                <a:tableStyleId>{E929F9F4-4A8F-4326-A1B4-22849713DDAB}</a:tableStyleId>
              </a:tblPr>
              <a:tblGrid>
                <a:gridCol w="3884437">
                  <a:extLst>
                    <a:ext uri="{9D8B030D-6E8A-4147-A177-3AD203B41FA5}">
                      <a16:colId xmlns:a16="http://schemas.microsoft.com/office/drawing/2014/main" val="1683880670"/>
                    </a:ext>
                  </a:extLst>
                </a:gridCol>
                <a:gridCol w="3884437">
                  <a:extLst>
                    <a:ext uri="{9D8B030D-6E8A-4147-A177-3AD203B41FA5}">
                      <a16:colId xmlns:a16="http://schemas.microsoft.com/office/drawing/2014/main" val="1127197235"/>
                    </a:ext>
                  </a:extLst>
                </a:gridCol>
              </a:tblGrid>
              <a:tr h="0">
                <a:tc>
                  <a:txBody>
                    <a:bodyPr/>
                    <a:lstStyle/>
                    <a:p>
                      <a:r>
                        <a:rPr lang="en-US" dirty="0"/>
                        <a:t>Column Name</a:t>
                      </a:r>
                    </a:p>
                  </a:txBody>
                  <a:tcPr/>
                </a:tc>
                <a:tc>
                  <a:txBody>
                    <a:bodyPr/>
                    <a:lstStyle/>
                    <a:p>
                      <a:r>
                        <a:rPr lang="en-US" dirty="0"/>
                        <a:t>Data Type</a:t>
                      </a:r>
                    </a:p>
                  </a:txBody>
                  <a:tcPr/>
                </a:tc>
                <a:extLst>
                  <a:ext uri="{0D108BD9-81ED-4DB2-BD59-A6C34878D82A}">
                    <a16:rowId xmlns:a16="http://schemas.microsoft.com/office/drawing/2014/main" val="854383646"/>
                  </a:ext>
                </a:extLst>
              </a:tr>
              <a:tr h="370840">
                <a:tc>
                  <a:txBody>
                    <a:bodyPr/>
                    <a:lstStyle/>
                    <a:p>
                      <a:r>
                        <a:rPr lang="en-US" dirty="0"/>
                        <a:t>ID</a:t>
                      </a:r>
                    </a:p>
                  </a:txBody>
                  <a:tcPr/>
                </a:tc>
                <a:tc>
                  <a:txBody>
                    <a:bodyPr/>
                    <a:lstStyle/>
                    <a:p>
                      <a:r>
                        <a:rPr lang="en-US" dirty="0"/>
                        <a:t>Integer</a:t>
                      </a:r>
                    </a:p>
                  </a:txBody>
                  <a:tcPr/>
                </a:tc>
                <a:extLst>
                  <a:ext uri="{0D108BD9-81ED-4DB2-BD59-A6C34878D82A}">
                    <a16:rowId xmlns:a16="http://schemas.microsoft.com/office/drawing/2014/main" val="3766857888"/>
                  </a:ext>
                </a:extLst>
              </a:tr>
              <a:tr h="370840">
                <a:tc>
                  <a:txBody>
                    <a:bodyPr/>
                    <a:lstStyle/>
                    <a:p>
                      <a:r>
                        <a:rPr lang="en-US" dirty="0"/>
                        <a:t>﻿Reason for Absence</a:t>
                      </a:r>
                    </a:p>
                  </a:txBody>
                  <a:tcPr/>
                </a:tc>
                <a:tc>
                  <a:txBody>
                    <a:bodyPr/>
                    <a:lstStyle/>
                    <a:p>
                      <a:r>
                        <a:rPr lang="en-US" dirty="0"/>
                        <a:t>Integer</a:t>
                      </a:r>
                    </a:p>
                  </a:txBody>
                  <a:tcPr/>
                </a:tc>
                <a:extLst>
                  <a:ext uri="{0D108BD9-81ED-4DB2-BD59-A6C34878D82A}">
                    <a16:rowId xmlns:a16="http://schemas.microsoft.com/office/drawing/2014/main" val="998279528"/>
                  </a:ext>
                </a:extLst>
              </a:tr>
              <a:tr h="370840">
                <a:tc>
                  <a:txBody>
                    <a:bodyPr/>
                    <a:lstStyle/>
                    <a:p>
                      <a:r>
                        <a:rPr lang="en-US" dirty="0"/>
                        <a:t>﻿Date</a:t>
                      </a:r>
                    </a:p>
                  </a:txBody>
                  <a:tcPr/>
                </a:tc>
                <a:tc>
                  <a:txBody>
                    <a:bodyPr/>
                    <a:lstStyle/>
                    <a:p>
                      <a:r>
                        <a:rPr lang="en-US" dirty="0"/>
                        <a:t>Date</a:t>
                      </a:r>
                    </a:p>
                  </a:txBody>
                  <a:tcPr/>
                </a:tc>
                <a:extLst>
                  <a:ext uri="{0D108BD9-81ED-4DB2-BD59-A6C34878D82A}">
                    <a16:rowId xmlns:a16="http://schemas.microsoft.com/office/drawing/2014/main" val="2028601770"/>
                  </a:ext>
                </a:extLst>
              </a:tr>
              <a:tr h="370840">
                <a:tc>
                  <a:txBody>
                    <a:bodyPr/>
                    <a:lstStyle/>
                    <a:p>
                      <a:r>
                        <a:rPr lang="en-US" dirty="0"/>
                        <a:t>﻿Transportation Expense</a:t>
                      </a:r>
                    </a:p>
                  </a:txBody>
                  <a:tcPr/>
                </a:tc>
                <a:tc>
                  <a:txBody>
                    <a:bodyPr/>
                    <a:lstStyle/>
                    <a:p>
                      <a:r>
                        <a:rPr lang="en-US" dirty="0"/>
                        <a:t>Integer</a:t>
                      </a:r>
                    </a:p>
                  </a:txBody>
                  <a:tcPr/>
                </a:tc>
                <a:extLst>
                  <a:ext uri="{0D108BD9-81ED-4DB2-BD59-A6C34878D82A}">
                    <a16:rowId xmlns:a16="http://schemas.microsoft.com/office/drawing/2014/main" val="2398469135"/>
                  </a:ext>
                </a:extLst>
              </a:tr>
              <a:tr h="370840">
                <a:tc>
                  <a:txBody>
                    <a:bodyPr/>
                    <a:lstStyle/>
                    <a:p>
                      <a:r>
                        <a:rPr lang="en-US" dirty="0"/>
                        <a:t>﻿Distance to Work</a:t>
                      </a:r>
                    </a:p>
                  </a:txBody>
                  <a:tcPr/>
                </a:tc>
                <a:tc>
                  <a:txBody>
                    <a:bodyPr/>
                    <a:lstStyle/>
                    <a:p>
                      <a:r>
                        <a:rPr lang="en-US" dirty="0"/>
                        <a:t>Float</a:t>
                      </a:r>
                    </a:p>
                  </a:txBody>
                  <a:tcPr/>
                </a:tc>
                <a:extLst>
                  <a:ext uri="{0D108BD9-81ED-4DB2-BD59-A6C34878D82A}">
                    <a16:rowId xmlns:a16="http://schemas.microsoft.com/office/drawing/2014/main" val="982785193"/>
                  </a:ext>
                </a:extLst>
              </a:tr>
              <a:tr h="370840">
                <a:tc>
                  <a:txBody>
                    <a:bodyPr/>
                    <a:lstStyle/>
                    <a:p>
                      <a:r>
                        <a:rPr lang="en-US" dirty="0"/>
                        <a:t>﻿Age</a:t>
                      </a:r>
                    </a:p>
                  </a:txBody>
                  <a:tcPr/>
                </a:tc>
                <a:tc>
                  <a:txBody>
                    <a:bodyPr/>
                    <a:lstStyle/>
                    <a:p>
                      <a:r>
                        <a:rPr lang="en-US" dirty="0"/>
                        <a:t>Integer</a:t>
                      </a:r>
                    </a:p>
                  </a:txBody>
                  <a:tcPr/>
                </a:tc>
                <a:extLst>
                  <a:ext uri="{0D108BD9-81ED-4DB2-BD59-A6C34878D82A}">
                    <a16:rowId xmlns:a16="http://schemas.microsoft.com/office/drawing/2014/main" val="1149782300"/>
                  </a:ext>
                </a:extLst>
              </a:tr>
              <a:tr h="370840">
                <a:tc>
                  <a:txBody>
                    <a:bodyPr/>
                    <a:lstStyle/>
                    <a:p>
                      <a:r>
                        <a:rPr lang="en-US" dirty="0"/>
                        <a:t>﻿Daily Work Load Average</a:t>
                      </a:r>
                    </a:p>
                  </a:txBody>
                  <a:tcPr/>
                </a:tc>
                <a:tc>
                  <a:txBody>
                    <a:bodyPr/>
                    <a:lstStyle/>
                    <a:p>
                      <a:r>
                        <a:rPr lang="en-US" dirty="0"/>
                        <a:t>Float</a:t>
                      </a:r>
                    </a:p>
                  </a:txBody>
                  <a:tcPr/>
                </a:tc>
                <a:extLst>
                  <a:ext uri="{0D108BD9-81ED-4DB2-BD59-A6C34878D82A}">
                    <a16:rowId xmlns:a16="http://schemas.microsoft.com/office/drawing/2014/main" val="1647272237"/>
                  </a:ext>
                </a:extLst>
              </a:tr>
              <a:tr h="370840">
                <a:tc>
                  <a:txBody>
                    <a:bodyPr/>
                    <a:lstStyle/>
                    <a:p>
                      <a:r>
                        <a:rPr lang="en-US" dirty="0"/>
                        <a:t>﻿Body Mass Index</a:t>
                      </a:r>
                    </a:p>
                  </a:txBody>
                  <a:tcPr/>
                </a:tc>
                <a:tc>
                  <a:txBody>
                    <a:bodyPr/>
                    <a:lstStyle/>
                    <a:p>
                      <a:r>
                        <a:rPr lang="en-US" dirty="0"/>
                        <a:t>Float</a:t>
                      </a:r>
                    </a:p>
                  </a:txBody>
                  <a:tcPr/>
                </a:tc>
                <a:extLst>
                  <a:ext uri="{0D108BD9-81ED-4DB2-BD59-A6C34878D82A}">
                    <a16:rowId xmlns:a16="http://schemas.microsoft.com/office/drawing/2014/main" val="3125376067"/>
                  </a:ext>
                </a:extLst>
              </a:tr>
              <a:tr h="370840">
                <a:tc>
                  <a:txBody>
                    <a:bodyPr/>
                    <a:lstStyle/>
                    <a:p>
                      <a:r>
                        <a:rPr lang="en-US" dirty="0"/>
                        <a:t>﻿Education</a:t>
                      </a:r>
                    </a:p>
                  </a:txBody>
                  <a:tcPr/>
                </a:tc>
                <a:tc>
                  <a:txBody>
                    <a:bodyPr/>
                    <a:lstStyle/>
                    <a:p>
                      <a:r>
                        <a:rPr lang="en-US" dirty="0"/>
                        <a:t>Integer</a:t>
                      </a:r>
                    </a:p>
                  </a:txBody>
                  <a:tcPr/>
                </a:tc>
                <a:extLst>
                  <a:ext uri="{0D108BD9-81ED-4DB2-BD59-A6C34878D82A}">
                    <a16:rowId xmlns:a16="http://schemas.microsoft.com/office/drawing/2014/main" val="2388257550"/>
                  </a:ext>
                </a:extLst>
              </a:tr>
              <a:tr h="370840">
                <a:tc>
                  <a:txBody>
                    <a:bodyPr/>
                    <a:lstStyle/>
                    <a:p>
                      <a:r>
                        <a:rPr lang="en-US" dirty="0"/>
                        <a:t>﻿Children</a:t>
                      </a:r>
                    </a:p>
                  </a:txBody>
                  <a:tcPr/>
                </a:tc>
                <a:tc>
                  <a:txBody>
                    <a:bodyPr/>
                    <a:lstStyle/>
                    <a:p>
                      <a:r>
                        <a:rPr lang="en-US" dirty="0"/>
                        <a:t>Integer</a:t>
                      </a:r>
                    </a:p>
                  </a:txBody>
                  <a:tcPr/>
                </a:tc>
                <a:extLst>
                  <a:ext uri="{0D108BD9-81ED-4DB2-BD59-A6C34878D82A}">
                    <a16:rowId xmlns:a16="http://schemas.microsoft.com/office/drawing/2014/main" val="3908205838"/>
                  </a:ext>
                </a:extLst>
              </a:tr>
              <a:tr h="370840">
                <a:tc>
                  <a:txBody>
                    <a:bodyPr/>
                    <a:lstStyle/>
                    <a:p>
                      <a:r>
                        <a:rPr lang="en-US" dirty="0"/>
                        <a:t>﻿Pets</a:t>
                      </a:r>
                    </a:p>
                  </a:txBody>
                  <a:tcPr/>
                </a:tc>
                <a:tc>
                  <a:txBody>
                    <a:bodyPr/>
                    <a:lstStyle/>
                    <a:p>
                      <a:r>
                        <a:rPr lang="en-US" dirty="0"/>
                        <a:t>Integer</a:t>
                      </a:r>
                    </a:p>
                  </a:txBody>
                  <a:tcPr/>
                </a:tc>
                <a:extLst>
                  <a:ext uri="{0D108BD9-81ED-4DB2-BD59-A6C34878D82A}">
                    <a16:rowId xmlns:a16="http://schemas.microsoft.com/office/drawing/2014/main" val="3708098459"/>
                  </a:ext>
                </a:extLst>
              </a:tr>
              <a:tr h="370840">
                <a:tc>
                  <a:txBody>
                    <a:bodyPr/>
                    <a:lstStyle/>
                    <a:p>
                      <a:r>
                        <a:rPr lang="en-US" dirty="0"/>
                        <a:t>﻿Absenteeism Time in Hours</a:t>
                      </a:r>
                    </a:p>
                  </a:txBody>
                  <a:tcPr/>
                </a:tc>
                <a:tc>
                  <a:txBody>
                    <a:bodyPr/>
                    <a:lstStyle/>
                    <a:p>
                      <a:r>
                        <a:rPr lang="en-US" dirty="0"/>
                        <a:t>Float</a:t>
                      </a:r>
                    </a:p>
                  </a:txBody>
                  <a:tcPr/>
                </a:tc>
                <a:extLst>
                  <a:ext uri="{0D108BD9-81ED-4DB2-BD59-A6C34878D82A}">
                    <a16:rowId xmlns:a16="http://schemas.microsoft.com/office/drawing/2014/main" val="1858598351"/>
                  </a:ext>
                </a:extLst>
              </a:tr>
            </a:tbl>
          </a:graphicData>
        </a:graphic>
      </p:graphicFrame>
      <p:sp>
        <p:nvSpPr>
          <p:cNvPr id="81" name="TextBox 80">
            <a:extLst>
              <a:ext uri="{FF2B5EF4-FFF2-40B4-BE49-F238E27FC236}">
                <a16:creationId xmlns:a16="http://schemas.microsoft.com/office/drawing/2014/main" id="{256EDE67-E7DD-B940-8FAF-03BEC806B921}"/>
              </a:ext>
            </a:extLst>
          </p:cNvPr>
          <p:cNvSpPr txBox="1"/>
          <p:nvPr/>
        </p:nvSpPr>
        <p:spPr>
          <a:xfrm>
            <a:off x="3548983" y="110626"/>
            <a:ext cx="4964385"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Erudition</a:t>
            </a:r>
          </a:p>
        </p:txBody>
      </p:sp>
      <p:sp>
        <p:nvSpPr>
          <p:cNvPr id="82" name="TextBox 81">
            <a:extLst>
              <a:ext uri="{FF2B5EF4-FFF2-40B4-BE49-F238E27FC236}">
                <a16:creationId xmlns:a16="http://schemas.microsoft.com/office/drawing/2014/main" id="{49F6D6FF-C6AB-2F4E-BBAF-69465E4394FD}"/>
              </a:ext>
            </a:extLst>
          </p:cNvPr>
          <p:cNvSpPr txBox="1"/>
          <p:nvPr/>
        </p:nvSpPr>
        <p:spPr>
          <a:xfrm>
            <a:off x="226785" y="850276"/>
            <a:ext cx="9574089" cy="369332"/>
          </a:xfrm>
          <a:prstGeom prst="rect">
            <a:avLst/>
          </a:prstGeom>
          <a:noFill/>
        </p:spPr>
        <p:txBody>
          <a:bodyPr wrap="square" rtlCol="0">
            <a:spAutoFit/>
          </a:bodyPr>
          <a:lstStyle/>
          <a:p>
            <a:pPr algn="ctr"/>
            <a:r>
              <a:rPr lang="en-US" dirty="0">
                <a:solidFill>
                  <a:schemeClr val="accent1"/>
                </a:solidFill>
                <a:latin typeface="Tw Cen MT" panose="020B0602020104020603" pitchFamily="34" charset="0"/>
              </a:rPr>
              <a:t>	       Data Collected - </a:t>
            </a:r>
            <a:r>
              <a:rPr lang="en-US" dirty="0">
                <a:solidFill>
                  <a:schemeClr val="accent1"/>
                </a:solidFill>
                <a:latin typeface="Tw Cen MT" panose="020B0602020104020603" pitchFamily="34" charset="0"/>
                <a:hlinkClick r:id="rId3"/>
              </a:rPr>
              <a:t>https://</a:t>
            </a:r>
            <a:r>
              <a:rPr lang="en-US" dirty="0" err="1">
                <a:solidFill>
                  <a:schemeClr val="accent1"/>
                </a:solidFill>
                <a:latin typeface="Tw Cen MT" panose="020B0602020104020603" pitchFamily="34" charset="0"/>
                <a:hlinkClick r:id="rId3"/>
              </a:rPr>
              <a:t>archive.ics.uci.edu</a:t>
            </a:r>
            <a:r>
              <a:rPr lang="en-US" dirty="0">
                <a:solidFill>
                  <a:schemeClr val="accent1"/>
                </a:solidFill>
                <a:latin typeface="Tw Cen MT" panose="020B0602020104020603" pitchFamily="34" charset="0"/>
                <a:hlinkClick r:id="rId3"/>
              </a:rPr>
              <a:t>/ml/datasets/</a:t>
            </a:r>
            <a:r>
              <a:rPr lang="en-US" dirty="0" err="1">
                <a:solidFill>
                  <a:schemeClr val="accent1"/>
                </a:solidFill>
                <a:latin typeface="Tw Cen MT" panose="020B0602020104020603" pitchFamily="34" charset="0"/>
                <a:hlinkClick r:id="rId3"/>
              </a:rPr>
              <a:t>Absenteeism+at+work</a:t>
            </a:r>
            <a:endParaRPr lang="en-US" dirty="0">
              <a:solidFill>
                <a:schemeClr val="accent1"/>
              </a:solidFill>
              <a:latin typeface="Tw Cen MT" panose="020B0602020104020603" pitchFamily="34" charset="0"/>
            </a:endParaRPr>
          </a:p>
        </p:txBody>
      </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4270555" cy="784830"/>
          </a:xfrm>
          <a:prstGeom prst="rect">
            <a:avLst/>
          </a:prstGeom>
          <a:noFill/>
        </p:spPr>
        <p:txBody>
          <a:bodyPr wrap="square" rtlCol="0">
            <a:spAutoFit/>
          </a:bodyPr>
          <a:lstStyle/>
          <a:p>
            <a:r>
              <a:rPr lang="en-US" sz="1500" dirty="0">
                <a:solidFill>
                  <a:schemeClr val="accent1"/>
                </a:solidFill>
              </a:rPr>
              <a:t>Exploratory Analysis</a:t>
            </a:r>
          </a:p>
          <a:p>
            <a:pPr marL="342900" indent="-342900">
              <a:buAutoNum type="arabicPeriod"/>
            </a:pPr>
            <a:r>
              <a:rPr lang="en-US" sz="1500" dirty="0"/>
              <a:t>Absent Time and Distance from Residence</a:t>
            </a:r>
          </a:p>
          <a:p>
            <a:endParaRPr lang="en-US" sz="1500" dirty="0">
              <a:solidFill>
                <a:schemeClr val="accent1"/>
              </a:solidFill>
            </a:endParaRPr>
          </a:p>
        </p:txBody>
      </p:sp>
      <p:pic>
        <p:nvPicPr>
          <p:cNvPr id="83" name="Picture 82">
            <a:extLst>
              <a:ext uri="{FF2B5EF4-FFF2-40B4-BE49-F238E27FC236}">
                <a16:creationId xmlns:a16="http://schemas.microsoft.com/office/drawing/2014/main" id="{DF7F3782-07BD-5C48-BAD8-1798DF4E8AB7}"/>
              </a:ext>
            </a:extLst>
          </p:cNvPr>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6093497" y="720556"/>
            <a:ext cx="3584084" cy="2526915"/>
          </a:xfrm>
          <a:prstGeom prst="rect">
            <a:avLst/>
          </a:prstGeom>
        </p:spPr>
      </p:pic>
      <p:sp>
        <p:nvSpPr>
          <p:cNvPr id="89" name="TextBox 88">
            <a:extLst>
              <a:ext uri="{FF2B5EF4-FFF2-40B4-BE49-F238E27FC236}">
                <a16:creationId xmlns:a16="http://schemas.microsoft.com/office/drawing/2014/main" id="{B5E163FC-0B6F-9543-BEBD-2511493F01B3}"/>
              </a:ext>
            </a:extLst>
          </p:cNvPr>
          <p:cNvSpPr txBox="1"/>
          <p:nvPr/>
        </p:nvSpPr>
        <p:spPr>
          <a:xfrm>
            <a:off x="1798410" y="3640211"/>
            <a:ext cx="4270555" cy="784830"/>
          </a:xfrm>
          <a:prstGeom prst="rect">
            <a:avLst/>
          </a:prstGeom>
          <a:noFill/>
        </p:spPr>
        <p:txBody>
          <a:bodyPr wrap="square" rtlCol="0">
            <a:spAutoFit/>
          </a:bodyPr>
          <a:lstStyle/>
          <a:p>
            <a:r>
              <a:rPr lang="en-US" sz="1500" dirty="0">
                <a:solidFill>
                  <a:schemeClr val="accent1"/>
                </a:solidFill>
              </a:rPr>
              <a:t>Exploratory Analysis</a:t>
            </a:r>
          </a:p>
          <a:p>
            <a:r>
              <a:rPr lang="en-US" sz="1500" dirty="0">
                <a:solidFill>
                  <a:schemeClr val="accent1"/>
                </a:solidFill>
              </a:rPr>
              <a:t>2.   </a:t>
            </a:r>
            <a:r>
              <a:rPr lang="en-US" sz="1500" dirty="0"/>
              <a:t>Absent Time and Age</a:t>
            </a:r>
          </a:p>
          <a:p>
            <a:endParaRPr lang="en-US" sz="1500" dirty="0">
              <a:solidFill>
                <a:schemeClr val="accent1"/>
              </a:solidFill>
            </a:endParaRPr>
          </a:p>
        </p:txBody>
      </p:sp>
      <p:pic>
        <p:nvPicPr>
          <p:cNvPr id="90" name="Picture 89">
            <a:extLst>
              <a:ext uri="{FF2B5EF4-FFF2-40B4-BE49-F238E27FC236}">
                <a16:creationId xmlns:a16="http://schemas.microsoft.com/office/drawing/2014/main" id="{8308B517-4839-9442-9B8F-234F9719B947}"/>
              </a:ext>
            </a:extLst>
          </p:cNvPr>
          <p:cNvPicPr/>
          <p:nvPr/>
        </p:nvPicPr>
        <p:blipFill>
          <a:blip r:embed="rId5"/>
          <a:stretch>
            <a:fillRect/>
          </a:stretch>
        </p:blipFill>
        <p:spPr>
          <a:xfrm>
            <a:off x="6088829" y="3778071"/>
            <a:ext cx="3631414" cy="2655570"/>
          </a:xfrm>
          <a:prstGeom prst="rect">
            <a:avLst/>
          </a:prstGeom>
        </p:spPr>
      </p:pic>
    </p:spTree>
    <p:extLst>
      <p:ext uri="{BB962C8B-B14F-4D97-AF65-F5344CB8AC3E}">
        <p14:creationId xmlns:p14="http://schemas.microsoft.com/office/powerpoint/2010/main" val="16247827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par>
                                <p:cTn id="8" presetID="18" presetClass="entr" presetSubtype="12"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strips(downLeft)">
                                      <p:cBhvr>
                                        <p:cTn id="10" dur="5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strips(downLeft)">
                                      <p:cBhvr>
                                        <p:cTn id="15" dur="500"/>
                                        <p:tgtEl>
                                          <p:spTgt spid="89"/>
                                        </p:tgtEl>
                                      </p:cBhvr>
                                    </p:animEffect>
                                  </p:childTnLst>
                                </p:cTn>
                              </p:par>
                              <p:par>
                                <p:cTn id="16" presetID="18" presetClass="entr" presetSubtype="12"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strips(downLeft)">
                                      <p:cBhvr>
                                        <p:cTn id="1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4270555" cy="784830"/>
          </a:xfrm>
          <a:prstGeom prst="rect">
            <a:avLst/>
          </a:prstGeom>
          <a:noFill/>
        </p:spPr>
        <p:txBody>
          <a:bodyPr wrap="square" rtlCol="0">
            <a:spAutoFit/>
          </a:bodyPr>
          <a:lstStyle/>
          <a:p>
            <a:r>
              <a:rPr lang="en-US" sz="1500" dirty="0">
                <a:solidFill>
                  <a:schemeClr val="accent1"/>
                </a:solidFill>
              </a:rPr>
              <a:t>Exploratory Analysis</a:t>
            </a:r>
          </a:p>
          <a:p>
            <a:r>
              <a:rPr lang="en-US" sz="1500" dirty="0">
                <a:solidFill>
                  <a:schemeClr val="accent1"/>
                </a:solidFill>
              </a:rPr>
              <a:t>3.  </a:t>
            </a:r>
            <a:r>
              <a:rPr lang="en-US" sz="1500" dirty="0"/>
              <a:t>Average Distance from Residence by Age</a:t>
            </a:r>
          </a:p>
          <a:p>
            <a:endParaRPr lang="en-US" sz="1500" dirty="0">
              <a:solidFill>
                <a:schemeClr val="accent1"/>
              </a:solidFill>
            </a:endParaRPr>
          </a:p>
        </p:txBody>
      </p:sp>
      <p:pic>
        <p:nvPicPr>
          <p:cNvPr id="38" name="Picture 37">
            <a:extLst>
              <a:ext uri="{FF2B5EF4-FFF2-40B4-BE49-F238E27FC236}">
                <a16:creationId xmlns:a16="http://schemas.microsoft.com/office/drawing/2014/main" id="{398C2170-D58A-7C40-8B22-43AA7B8AC6E8}"/>
              </a:ext>
            </a:extLst>
          </p:cNvPr>
          <p:cNvPicPr/>
          <p:nvPr/>
        </p:nvPicPr>
        <p:blipFill>
          <a:blip r:embed="rId3"/>
          <a:stretch>
            <a:fillRect/>
          </a:stretch>
        </p:blipFill>
        <p:spPr>
          <a:xfrm>
            <a:off x="6015048" y="584775"/>
            <a:ext cx="3729994" cy="2859278"/>
          </a:xfrm>
          <a:prstGeom prst="rect">
            <a:avLst/>
          </a:prstGeom>
        </p:spPr>
      </p:pic>
    </p:spTree>
    <p:extLst>
      <p:ext uri="{BB962C8B-B14F-4D97-AF65-F5344CB8AC3E}">
        <p14:creationId xmlns:p14="http://schemas.microsoft.com/office/powerpoint/2010/main" val="32871570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par>
                                <p:cTn id="8" presetID="18" presetClass="entr" presetSubtype="12"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strips(downLeft)">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323165"/>
          </a:xfrm>
          <a:prstGeom prst="rect">
            <a:avLst/>
          </a:prstGeom>
          <a:noFill/>
        </p:spPr>
        <p:txBody>
          <a:bodyPr wrap="square" rtlCol="0">
            <a:spAutoFit/>
          </a:bodyPr>
          <a:lstStyle/>
          <a:p>
            <a:r>
              <a:rPr lang="en-US" sz="1500" dirty="0">
                <a:solidFill>
                  <a:schemeClr val="accent1"/>
                </a:solidFill>
              </a:rPr>
              <a:t>Normal Distribution - </a:t>
            </a:r>
            <a:r>
              <a:rPr lang="en-US" sz="1500" dirty="0"/>
              <a:t>Normal distribution check of each column to check the skewness in the data.</a:t>
            </a:r>
          </a:p>
        </p:txBody>
      </p:sp>
      <p:pic>
        <p:nvPicPr>
          <p:cNvPr id="36" name="Picture 35">
            <a:extLst>
              <a:ext uri="{FF2B5EF4-FFF2-40B4-BE49-F238E27FC236}">
                <a16:creationId xmlns:a16="http://schemas.microsoft.com/office/drawing/2014/main" id="{FA689795-1275-6847-940C-F0E4FD6DF65E}"/>
              </a:ext>
            </a:extLst>
          </p:cNvPr>
          <p:cNvPicPr/>
          <p:nvPr/>
        </p:nvPicPr>
        <p:blipFill>
          <a:blip r:embed="rId3"/>
          <a:stretch>
            <a:fillRect/>
          </a:stretch>
        </p:blipFill>
        <p:spPr>
          <a:xfrm>
            <a:off x="2037591" y="1362935"/>
            <a:ext cx="2623185" cy="2307590"/>
          </a:xfrm>
          <a:prstGeom prst="rect">
            <a:avLst/>
          </a:prstGeom>
        </p:spPr>
      </p:pic>
      <p:pic>
        <p:nvPicPr>
          <p:cNvPr id="37" name="Picture 36">
            <a:extLst>
              <a:ext uri="{FF2B5EF4-FFF2-40B4-BE49-F238E27FC236}">
                <a16:creationId xmlns:a16="http://schemas.microsoft.com/office/drawing/2014/main" id="{75A91317-31DD-1A40-A9CA-3CCBCB037CD5}"/>
              </a:ext>
            </a:extLst>
          </p:cNvPr>
          <p:cNvPicPr/>
          <p:nvPr/>
        </p:nvPicPr>
        <p:blipFill>
          <a:blip r:embed="rId4"/>
          <a:stretch>
            <a:fillRect/>
          </a:stretch>
        </p:blipFill>
        <p:spPr>
          <a:xfrm>
            <a:off x="5904996" y="1290496"/>
            <a:ext cx="2667000" cy="2286000"/>
          </a:xfrm>
          <a:prstGeom prst="rect">
            <a:avLst/>
          </a:prstGeom>
        </p:spPr>
      </p:pic>
      <p:pic>
        <p:nvPicPr>
          <p:cNvPr id="39" name="Picture 38">
            <a:extLst>
              <a:ext uri="{FF2B5EF4-FFF2-40B4-BE49-F238E27FC236}">
                <a16:creationId xmlns:a16="http://schemas.microsoft.com/office/drawing/2014/main" id="{F934672A-A264-A341-BAA3-DAE2CAC5D10D}"/>
              </a:ext>
            </a:extLst>
          </p:cNvPr>
          <p:cNvPicPr/>
          <p:nvPr/>
        </p:nvPicPr>
        <p:blipFill>
          <a:blip r:embed="rId5"/>
          <a:stretch>
            <a:fillRect/>
          </a:stretch>
        </p:blipFill>
        <p:spPr>
          <a:xfrm>
            <a:off x="2026796" y="3928311"/>
            <a:ext cx="2633980" cy="2100580"/>
          </a:xfrm>
          <a:prstGeom prst="rect">
            <a:avLst/>
          </a:prstGeom>
        </p:spPr>
      </p:pic>
      <p:pic>
        <p:nvPicPr>
          <p:cNvPr id="40" name="Picture 39">
            <a:extLst>
              <a:ext uri="{FF2B5EF4-FFF2-40B4-BE49-F238E27FC236}">
                <a16:creationId xmlns:a16="http://schemas.microsoft.com/office/drawing/2014/main" id="{D57CE6D5-D169-B640-BC0F-0BE1A3547DB8}"/>
              </a:ext>
            </a:extLst>
          </p:cNvPr>
          <p:cNvPicPr/>
          <p:nvPr/>
        </p:nvPicPr>
        <p:blipFill>
          <a:blip r:embed="rId6"/>
          <a:stretch>
            <a:fillRect/>
          </a:stretch>
        </p:blipFill>
        <p:spPr>
          <a:xfrm>
            <a:off x="5819177" y="3936107"/>
            <a:ext cx="2731770" cy="2144395"/>
          </a:xfrm>
          <a:prstGeom prst="rect">
            <a:avLst/>
          </a:prstGeom>
        </p:spPr>
      </p:pic>
    </p:spTree>
    <p:extLst>
      <p:ext uri="{BB962C8B-B14F-4D97-AF65-F5344CB8AC3E}">
        <p14:creationId xmlns:p14="http://schemas.microsoft.com/office/powerpoint/2010/main" val="17141106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strips(downLeft)">
                                      <p:cBhvr>
                                        <p:cTn id="12" dur="500"/>
                                        <p:tgtEl>
                                          <p:spTgt spid="36"/>
                                        </p:tgtEl>
                                      </p:cBhvr>
                                    </p:animEffect>
                                  </p:childTnLst>
                                </p:cTn>
                              </p:par>
                              <p:par>
                                <p:cTn id="13" presetID="18" presetClass="entr" presetSubtype="12"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strips(downLeft)">
                                      <p:cBhvr>
                                        <p:cTn id="15" dur="500"/>
                                        <p:tgtEl>
                                          <p:spTgt spid="37"/>
                                        </p:tgtEl>
                                      </p:cBhvr>
                                    </p:animEffect>
                                  </p:childTnLst>
                                </p:cTn>
                              </p:par>
                              <p:par>
                                <p:cTn id="16" presetID="18" presetClass="entr" presetSubtype="12"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strips(downLeft)">
                                      <p:cBhvr>
                                        <p:cTn id="18" dur="500"/>
                                        <p:tgtEl>
                                          <p:spTgt spid="39"/>
                                        </p:tgtEl>
                                      </p:cBhvr>
                                    </p:animEffect>
                                  </p:childTnLst>
                                </p:cTn>
                              </p:par>
                              <p:par>
                                <p:cTn id="19" presetID="18" presetClass="entr" presetSubtype="12"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strips(downLeft)">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1420</TotalTime>
  <Words>1021</Words>
  <Application>Microsoft Macintosh PowerPoint</Application>
  <PresentationFormat>Widescreen</PresentationFormat>
  <Paragraphs>249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Sahil Nagpal</cp:lastModifiedBy>
  <cp:revision>178</cp:revision>
  <dcterms:created xsi:type="dcterms:W3CDTF">2017-01-05T13:17:27Z</dcterms:created>
  <dcterms:modified xsi:type="dcterms:W3CDTF">2020-12-05T03:33:54Z</dcterms:modified>
</cp:coreProperties>
</file>